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Slab Light"/>
      <p:regular r:id="rId26"/>
      <p:bold r:id="rId27"/>
    </p:embeddedFont>
    <p:embeddedFont>
      <p:font typeface="EB Garamond Medium"/>
      <p:regular r:id="rId28"/>
      <p:bold r:id="rId29"/>
      <p:italic r:id="rId30"/>
      <p:boldItalic r:id="rId31"/>
    </p:embeddedFont>
    <p:embeddedFont>
      <p:font typeface="EB Garamond SemiBold"/>
      <p:regular r:id="rId32"/>
      <p:bold r:id="rId33"/>
      <p:italic r:id="rId34"/>
      <p:boldItalic r:id="rId35"/>
    </p:embeddedFont>
    <p:embeddedFont>
      <p:font typeface="EB Garamond"/>
      <p:regular r:id="rId36"/>
      <p:bold r:id="rId37"/>
      <p:italic r:id="rId38"/>
      <p:boldItalic r:id="rId39"/>
    </p:embeddedFont>
    <p:embeddedFont>
      <p:font typeface="EB Garamond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8643E8-E473-4A96-86B8-E6796C21C6CF}">
  <a:tblStyle styleId="{1A8643E8-E473-4A96-86B8-E6796C21C6C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ExtraBold-bold.fntdata"/><Relationship Id="rId20" Type="http://schemas.openxmlformats.org/officeDocument/2006/relationships/slide" Target="slides/slide15.xml"/><Relationship Id="rId41" Type="http://schemas.openxmlformats.org/officeDocument/2006/relationships/font" Target="fonts/EBGaramond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Light-regular.fntdata"/><Relationship Id="rId25" Type="http://schemas.openxmlformats.org/officeDocument/2006/relationships/font" Target="fonts/RobotoSlab-bold.fntdata"/><Relationship Id="rId28" Type="http://schemas.openxmlformats.org/officeDocument/2006/relationships/font" Target="fonts/EBGaramondMedium-regular.fntdata"/><Relationship Id="rId27" Type="http://schemas.openxmlformats.org/officeDocument/2006/relationships/font" Target="fonts/RobotoSlab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Medium-boldItalic.fntdata"/><Relationship Id="rId30" Type="http://schemas.openxmlformats.org/officeDocument/2006/relationships/font" Target="fonts/EBGaramondMedium-italic.fntdata"/><Relationship Id="rId11" Type="http://schemas.openxmlformats.org/officeDocument/2006/relationships/slide" Target="slides/slide6.xml"/><Relationship Id="rId33" Type="http://schemas.openxmlformats.org/officeDocument/2006/relationships/font" Target="fonts/EBGaramondSemiBold-bold.fntdata"/><Relationship Id="rId10" Type="http://schemas.openxmlformats.org/officeDocument/2006/relationships/slide" Target="slides/slide5.xml"/><Relationship Id="rId32" Type="http://schemas.openxmlformats.org/officeDocument/2006/relationships/font" Target="fonts/EBGaramondSemiBold-regular.fntdata"/><Relationship Id="rId13" Type="http://schemas.openxmlformats.org/officeDocument/2006/relationships/slide" Target="slides/slide8.xml"/><Relationship Id="rId35" Type="http://schemas.openxmlformats.org/officeDocument/2006/relationships/font" Target="fonts/EBGaramondSemiBold-boldItalic.fntdata"/><Relationship Id="rId12" Type="http://schemas.openxmlformats.org/officeDocument/2006/relationships/slide" Target="slides/slide7.xml"/><Relationship Id="rId34" Type="http://schemas.openxmlformats.org/officeDocument/2006/relationships/font" Target="fonts/EBGaramondSemiBold-italic.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f6b31f163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f6b31f1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f6b31f163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f6b31f1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f6b31f163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f6b31f16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f6d7c779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f6d7c7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f6d7c779a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f6d7c77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17269eaed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17269eae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19955ed7f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19955ed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19955ed7f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19955ed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f6d7c779a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f6d7c77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17269eaed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17269ea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f6b31f16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f6b31f1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f6b31f163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f6b31f1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f6b31f16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f6b31f1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7269eaed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7269eae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f6b31f163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f6b31f1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f6b31f163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f6b31f1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f6b31f163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f6b31f16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www.uber.com/en-BR/blog/neural-networks/" TargetMode="External"/><Relationship Id="rId4" Type="http://schemas.openxmlformats.org/officeDocument/2006/relationships/hyperlink" Target="https://www.cs.columbia.edu/~lierranli/publications/TSW2017_paper.pdf" TargetMode="External"/><Relationship Id="rId5" Type="http://schemas.openxmlformats.org/officeDocument/2006/relationships/hyperlink" Target="https://opendata.cityofnewyork.us/" TargetMode="External"/><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114350" y="1265250"/>
            <a:ext cx="6821700" cy="25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600">
                <a:solidFill>
                  <a:schemeClr val="accent2"/>
                </a:solidFill>
                <a:latin typeface="EB Garamond ExtraBold"/>
                <a:ea typeface="EB Garamond ExtraBold"/>
                <a:cs typeface="EB Garamond ExtraBold"/>
                <a:sym typeface="EB Garamond ExtraBold"/>
              </a:rPr>
              <a:t>PREVENDO DEMANDA DE TRANSPORTES PRIVADOS </a:t>
            </a:r>
            <a:endParaRPr b="0" sz="3600">
              <a:solidFill>
                <a:schemeClr val="accent2"/>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rPr b="0" lang="en" sz="3600">
                <a:solidFill>
                  <a:schemeClr val="accent2"/>
                </a:solidFill>
                <a:latin typeface="EB Garamond ExtraBold"/>
                <a:ea typeface="EB Garamond ExtraBold"/>
                <a:cs typeface="EB Garamond ExtraBold"/>
                <a:sym typeface="EB Garamond ExtraBold"/>
              </a:rPr>
              <a:t>COM LSTM (RNN)</a:t>
            </a:r>
            <a:endParaRPr b="0" sz="3600">
              <a:solidFill>
                <a:schemeClr val="accent2"/>
              </a:solidFill>
              <a:latin typeface="EB Garamond ExtraBold"/>
              <a:ea typeface="EB Garamond ExtraBold"/>
              <a:cs typeface="EB Garamond ExtraBold"/>
              <a:sym typeface="EB Garamond ExtraBold"/>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1" name="Google Shape;71;p12"/>
          <p:cNvSpPr txBox="1"/>
          <p:nvPr/>
        </p:nvSpPr>
        <p:spPr>
          <a:xfrm>
            <a:off x="770975" y="2915100"/>
            <a:ext cx="7824000" cy="7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EB Garamond Medium"/>
                <a:ea typeface="EB Garamond Medium"/>
                <a:cs typeface="EB Garamond Medium"/>
                <a:sym typeface="EB Garamond Medium"/>
              </a:rPr>
              <a:t>Redes Neurais para Previsão</a:t>
            </a:r>
            <a:r>
              <a:rPr lang="en" sz="1800">
                <a:solidFill>
                  <a:schemeClr val="accent2"/>
                </a:solidFill>
                <a:latin typeface="EB Garamond Medium"/>
                <a:ea typeface="EB Garamond Medium"/>
                <a:cs typeface="EB Garamond Medium"/>
                <a:sym typeface="EB Garamond Medium"/>
              </a:rPr>
              <a:t> </a:t>
            </a:r>
            <a:r>
              <a:rPr lang="en" sz="1800">
                <a:solidFill>
                  <a:schemeClr val="accent2"/>
                </a:solidFill>
                <a:latin typeface="EB Garamond Medium"/>
                <a:ea typeface="EB Garamond Medium"/>
                <a:cs typeface="EB Garamond Medium"/>
                <a:sym typeface="EB Garamond Medium"/>
              </a:rPr>
              <a:t>de Requisições de </a:t>
            </a:r>
            <a:r>
              <a:rPr lang="en" sz="1800">
                <a:solidFill>
                  <a:schemeClr val="accent2"/>
                </a:solidFill>
                <a:latin typeface="EB Garamond Medium"/>
                <a:ea typeface="EB Garamond Medium"/>
                <a:cs typeface="EB Garamond Medium"/>
                <a:sym typeface="EB Garamond Medium"/>
              </a:rPr>
              <a:t>Táxis</a:t>
            </a:r>
            <a:r>
              <a:rPr lang="en" sz="1800">
                <a:solidFill>
                  <a:schemeClr val="accent2"/>
                </a:solidFill>
                <a:latin typeface="EB Garamond Medium"/>
                <a:ea typeface="EB Garamond Medium"/>
                <a:cs typeface="EB Garamond Medium"/>
                <a:sym typeface="EB Garamond Medium"/>
              </a:rPr>
              <a:t> utilizando NYC Open Data</a:t>
            </a:r>
            <a:endParaRPr sz="1800">
              <a:solidFill>
                <a:schemeClr val="accent2"/>
              </a:solidFill>
              <a:latin typeface="EB Garamond Medium"/>
              <a:ea typeface="EB Garamond Medium"/>
              <a:cs typeface="EB Garamond Medium"/>
              <a:sym typeface="EB Garamond Medium"/>
            </a:endParaRPr>
          </a:p>
        </p:txBody>
      </p:sp>
      <p:sp>
        <p:nvSpPr>
          <p:cNvPr id="72" name="Google Shape;72;p12"/>
          <p:cNvSpPr txBox="1"/>
          <p:nvPr/>
        </p:nvSpPr>
        <p:spPr>
          <a:xfrm>
            <a:off x="460225" y="3731525"/>
            <a:ext cx="4669500" cy="9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B Garamond"/>
                <a:ea typeface="EB Garamond"/>
                <a:cs typeface="EB Garamond"/>
                <a:sym typeface="EB Garamond"/>
              </a:rPr>
              <a:t>Projeto</a:t>
            </a:r>
            <a:r>
              <a:rPr lang="en">
                <a:solidFill>
                  <a:schemeClr val="accent3"/>
                </a:solidFill>
                <a:latin typeface="EB Garamond"/>
                <a:ea typeface="EB Garamond"/>
                <a:cs typeface="EB Garamond"/>
                <a:sym typeface="EB Garamond"/>
              </a:rPr>
              <a:t> de Inovação e Aplicação de Inteligência Artificial feito por:</a:t>
            </a:r>
            <a:endParaRPr>
              <a:solidFill>
                <a:schemeClr val="accent3"/>
              </a:solidFill>
              <a:latin typeface="EB Garamond"/>
              <a:ea typeface="EB Garamond"/>
              <a:cs typeface="EB Garamond"/>
              <a:sym typeface="EB Garamond"/>
            </a:endParaRPr>
          </a:p>
          <a:p>
            <a:pPr indent="0" lvl="0" marL="0" rtl="0" algn="ctr">
              <a:spcBef>
                <a:spcPts val="0"/>
              </a:spcBef>
              <a:spcAft>
                <a:spcPts val="0"/>
              </a:spcAft>
              <a:buNone/>
            </a:pPr>
            <a:r>
              <a:rPr b="1" lang="en" sz="2000">
                <a:solidFill>
                  <a:schemeClr val="accent2"/>
                </a:solidFill>
                <a:latin typeface="EB Garamond"/>
                <a:ea typeface="EB Garamond"/>
                <a:cs typeface="EB Garamond"/>
                <a:sym typeface="EB Garamond"/>
              </a:rPr>
              <a:t>Samuel França da Costa Pedrosa</a:t>
            </a:r>
            <a:endParaRPr b="1" sz="2000">
              <a:solidFill>
                <a:schemeClr val="accent2"/>
              </a:solidFill>
              <a:latin typeface="EB Garamond"/>
              <a:ea typeface="EB Garamond"/>
              <a:cs typeface="EB Garamond"/>
              <a:sym typeface="EB Garamond"/>
            </a:endParaRPr>
          </a:p>
          <a:p>
            <a:pPr indent="0" lvl="0" marL="457200" rtl="0" algn="l">
              <a:spcBef>
                <a:spcPts val="0"/>
              </a:spcBef>
              <a:spcAft>
                <a:spcPts val="0"/>
              </a:spcAft>
              <a:buNone/>
            </a:pPr>
            <a:r>
              <a:t/>
            </a:r>
            <a:endParaRPr b="1" sz="1800">
              <a:solidFill>
                <a:schemeClr val="accent3"/>
              </a:solidFill>
              <a:latin typeface="EB Garamond"/>
              <a:ea typeface="EB Garamond"/>
              <a:cs typeface="EB Garamond"/>
              <a:sym typeface="EB Garamond"/>
            </a:endParaRPr>
          </a:p>
          <a:p>
            <a:pPr indent="0" lvl="0" marL="457200" rtl="0" algn="l">
              <a:spcBef>
                <a:spcPts val="0"/>
              </a:spcBef>
              <a:spcAft>
                <a:spcPts val="0"/>
              </a:spcAft>
              <a:buNone/>
            </a:pPr>
            <a:r>
              <a:t/>
            </a:r>
            <a:endParaRPr b="1">
              <a:solidFill>
                <a:schemeClr val="accent3"/>
              </a:solidFill>
              <a:latin typeface="EB Garamond"/>
              <a:ea typeface="EB Garamond"/>
              <a:cs typeface="EB Garamond"/>
              <a:sym typeface="EB Garamond"/>
            </a:endParaRPr>
          </a:p>
          <a:p>
            <a:pPr indent="0" lvl="0" marL="0" rtl="0" algn="l">
              <a:spcBef>
                <a:spcPts val="0"/>
              </a:spcBef>
              <a:spcAft>
                <a:spcPts val="0"/>
              </a:spcAft>
              <a:buNone/>
            </a:pPr>
            <a:r>
              <a:t/>
            </a:r>
            <a:endParaRPr b="1" sz="1200">
              <a:solidFill>
                <a:schemeClr val="accent3"/>
              </a:solidFill>
              <a:latin typeface="EB Garamond"/>
              <a:ea typeface="EB Garamond"/>
              <a:cs typeface="EB Garamond"/>
              <a:sym typeface="EB Garamond"/>
            </a:endParaRPr>
          </a:p>
        </p:txBody>
      </p:sp>
      <p:pic>
        <p:nvPicPr>
          <p:cNvPr id="73" name="Google Shape;73;p12"/>
          <p:cNvPicPr preferRelativeResize="0"/>
          <p:nvPr/>
        </p:nvPicPr>
        <p:blipFill>
          <a:blip r:embed="rId3">
            <a:alphaModFix amt="90000"/>
          </a:blip>
          <a:stretch>
            <a:fillRect/>
          </a:stretch>
        </p:blipFill>
        <p:spPr>
          <a:xfrm>
            <a:off x="7529550" y="76500"/>
            <a:ext cx="551499" cy="787376"/>
          </a:xfrm>
          <a:prstGeom prst="rect">
            <a:avLst/>
          </a:prstGeom>
          <a:noFill/>
          <a:ln>
            <a:noFill/>
          </a:ln>
        </p:spPr>
      </p:pic>
      <p:pic>
        <p:nvPicPr>
          <p:cNvPr id="74" name="Google Shape;74;p12"/>
          <p:cNvPicPr preferRelativeResize="0"/>
          <p:nvPr/>
        </p:nvPicPr>
        <p:blipFill>
          <a:blip r:embed="rId4">
            <a:alphaModFix amt="80000"/>
          </a:blip>
          <a:stretch>
            <a:fillRect/>
          </a:stretch>
        </p:blipFill>
        <p:spPr>
          <a:xfrm>
            <a:off x="8167700" y="328625"/>
            <a:ext cx="519975" cy="415775"/>
          </a:xfrm>
          <a:prstGeom prst="rect">
            <a:avLst/>
          </a:prstGeom>
          <a:noFill/>
          <a:ln>
            <a:noFill/>
          </a:ln>
        </p:spPr>
      </p:pic>
      <p:sp>
        <p:nvSpPr>
          <p:cNvPr id="75" name="Google Shape;75;p12"/>
          <p:cNvSpPr txBox="1"/>
          <p:nvPr/>
        </p:nvSpPr>
        <p:spPr>
          <a:xfrm>
            <a:off x="5505850" y="3895575"/>
            <a:ext cx="27039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oboto Slab Light"/>
                <a:ea typeface="Roboto Slab Light"/>
                <a:cs typeface="Roboto Slab Light"/>
                <a:sym typeface="Roboto Slab Light"/>
              </a:rPr>
              <a:t>linkedin.com/in/samuelfrancapedrosa</a:t>
            </a:r>
            <a:endParaRPr sz="800">
              <a:solidFill>
                <a:schemeClr val="dk1"/>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Roboto Slab Light"/>
                <a:ea typeface="Roboto Slab Light"/>
                <a:cs typeface="Roboto Slab Light"/>
                <a:sym typeface="Roboto Slab Light"/>
              </a:rPr>
              <a:t>github.com/sampedrosa</a:t>
            </a:r>
            <a:endParaRPr sz="800">
              <a:solidFill>
                <a:schemeClr val="dk1"/>
              </a:solidFill>
              <a:latin typeface="Roboto Slab Light"/>
              <a:ea typeface="Roboto Slab Light"/>
              <a:cs typeface="Roboto Slab Light"/>
              <a:sym typeface="Roboto Slab Light"/>
            </a:endParaRPr>
          </a:p>
        </p:txBody>
      </p:sp>
      <p:pic>
        <p:nvPicPr>
          <p:cNvPr id="76" name="Google Shape;76;p12"/>
          <p:cNvPicPr preferRelativeResize="0"/>
          <p:nvPr/>
        </p:nvPicPr>
        <p:blipFill>
          <a:blip r:embed="rId5">
            <a:alphaModFix/>
          </a:blip>
          <a:stretch>
            <a:fillRect/>
          </a:stretch>
        </p:blipFill>
        <p:spPr>
          <a:xfrm>
            <a:off x="5257800" y="3943350"/>
            <a:ext cx="241199" cy="241199"/>
          </a:xfrm>
          <a:prstGeom prst="rect">
            <a:avLst/>
          </a:prstGeom>
          <a:noFill/>
          <a:ln>
            <a:noFill/>
          </a:ln>
        </p:spPr>
      </p:pic>
      <p:pic>
        <p:nvPicPr>
          <p:cNvPr id="77" name="Google Shape;77;p12"/>
          <p:cNvPicPr preferRelativeResize="0"/>
          <p:nvPr/>
        </p:nvPicPr>
        <p:blipFill>
          <a:blip r:embed="rId6">
            <a:alphaModFix/>
          </a:blip>
          <a:stretch>
            <a:fillRect/>
          </a:stretch>
        </p:blipFill>
        <p:spPr>
          <a:xfrm>
            <a:off x="5257800" y="4248150"/>
            <a:ext cx="241199" cy="241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1"/>
          <p:cNvPicPr preferRelativeResize="0"/>
          <p:nvPr/>
        </p:nvPicPr>
        <p:blipFill>
          <a:blip r:embed="rId3">
            <a:alphaModFix/>
          </a:blip>
          <a:stretch>
            <a:fillRect/>
          </a:stretch>
        </p:blipFill>
        <p:spPr>
          <a:xfrm>
            <a:off x="4690975" y="1619413"/>
            <a:ext cx="3773695" cy="2755825"/>
          </a:xfrm>
          <a:prstGeom prst="rect">
            <a:avLst/>
          </a:prstGeom>
          <a:noFill/>
          <a:ln>
            <a:noFill/>
          </a:ln>
        </p:spPr>
      </p:pic>
      <p:pic>
        <p:nvPicPr>
          <p:cNvPr id="172" name="Google Shape;172;p21"/>
          <p:cNvPicPr preferRelativeResize="0"/>
          <p:nvPr/>
        </p:nvPicPr>
        <p:blipFill>
          <a:blip r:embed="rId4">
            <a:alphaModFix/>
          </a:blip>
          <a:stretch>
            <a:fillRect/>
          </a:stretch>
        </p:blipFill>
        <p:spPr>
          <a:xfrm>
            <a:off x="749600" y="1633138"/>
            <a:ext cx="3648299" cy="2730025"/>
          </a:xfrm>
          <a:prstGeom prst="rect">
            <a:avLst/>
          </a:prstGeom>
          <a:noFill/>
          <a:ln>
            <a:noFill/>
          </a:ln>
        </p:spPr>
      </p:pic>
      <p:sp>
        <p:nvSpPr>
          <p:cNvPr id="173" name="Google Shape;173;p21"/>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ANÁLISE DOS DADOS</a:t>
            </a:r>
            <a:endParaRPr sz="3000">
              <a:solidFill>
                <a:schemeClr val="accent2"/>
              </a:solidFill>
              <a:latin typeface="EB Garamond ExtraBold"/>
              <a:ea typeface="EB Garamond ExtraBold"/>
              <a:cs typeface="EB Garamond ExtraBold"/>
              <a:sym typeface="EB Garamond ExtraBold"/>
            </a:endParaRPr>
          </a:p>
        </p:txBody>
      </p:sp>
      <p:sp>
        <p:nvSpPr>
          <p:cNvPr id="174" name="Google Shape;174;p2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1"/>
          <p:cNvSpPr txBox="1"/>
          <p:nvPr/>
        </p:nvSpPr>
        <p:spPr>
          <a:xfrm>
            <a:off x="1254250" y="1775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DOM</a:t>
            </a:r>
            <a:endParaRPr sz="1000">
              <a:solidFill>
                <a:schemeClr val="dk1"/>
              </a:solidFill>
              <a:latin typeface="EB Garamond"/>
              <a:ea typeface="EB Garamond"/>
              <a:cs typeface="EB Garamond"/>
              <a:sym typeface="EB Garamond"/>
            </a:endParaRPr>
          </a:p>
        </p:txBody>
      </p:sp>
      <p:sp>
        <p:nvSpPr>
          <p:cNvPr id="176" name="Google Shape;176;p21"/>
          <p:cNvSpPr txBox="1"/>
          <p:nvPr/>
        </p:nvSpPr>
        <p:spPr>
          <a:xfrm>
            <a:off x="1631625" y="20870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SEG</a:t>
            </a:r>
            <a:endParaRPr sz="1000">
              <a:solidFill>
                <a:schemeClr val="dk1"/>
              </a:solidFill>
              <a:latin typeface="EB Garamond"/>
              <a:ea typeface="EB Garamond"/>
              <a:cs typeface="EB Garamond"/>
              <a:sym typeface="EB Garamond"/>
            </a:endParaRPr>
          </a:p>
        </p:txBody>
      </p:sp>
      <p:sp>
        <p:nvSpPr>
          <p:cNvPr id="177" name="Google Shape;177;p21"/>
          <p:cNvSpPr txBox="1"/>
          <p:nvPr/>
        </p:nvSpPr>
        <p:spPr>
          <a:xfrm>
            <a:off x="2056250" y="24614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TER</a:t>
            </a:r>
            <a:endParaRPr sz="1000">
              <a:solidFill>
                <a:schemeClr val="dk1"/>
              </a:solidFill>
              <a:latin typeface="EB Garamond"/>
              <a:ea typeface="EB Garamond"/>
              <a:cs typeface="EB Garamond"/>
              <a:sym typeface="EB Garamond"/>
            </a:endParaRPr>
          </a:p>
        </p:txBody>
      </p:sp>
      <p:sp>
        <p:nvSpPr>
          <p:cNvPr id="178" name="Google Shape;178;p21"/>
          <p:cNvSpPr txBox="1"/>
          <p:nvPr/>
        </p:nvSpPr>
        <p:spPr>
          <a:xfrm>
            <a:off x="2513450" y="26138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QUA</a:t>
            </a:r>
            <a:endParaRPr sz="1000">
              <a:solidFill>
                <a:schemeClr val="dk1"/>
              </a:solidFill>
              <a:latin typeface="EB Garamond"/>
              <a:ea typeface="EB Garamond"/>
              <a:cs typeface="EB Garamond"/>
              <a:sym typeface="EB Garamond"/>
            </a:endParaRPr>
          </a:p>
        </p:txBody>
      </p:sp>
      <p:sp>
        <p:nvSpPr>
          <p:cNvPr id="179" name="Google Shape;179;p21"/>
          <p:cNvSpPr txBox="1"/>
          <p:nvPr/>
        </p:nvSpPr>
        <p:spPr>
          <a:xfrm>
            <a:off x="2970650" y="2918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QUI</a:t>
            </a:r>
            <a:endParaRPr sz="1000">
              <a:solidFill>
                <a:schemeClr val="dk1"/>
              </a:solidFill>
              <a:latin typeface="EB Garamond"/>
              <a:ea typeface="EB Garamond"/>
              <a:cs typeface="EB Garamond"/>
              <a:sym typeface="EB Garamond"/>
            </a:endParaRPr>
          </a:p>
        </p:txBody>
      </p:sp>
      <p:sp>
        <p:nvSpPr>
          <p:cNvPr id="180" name="Google Shape;180;p21"/>
          <p:cNvSpPr txBox="1"/>
          <p:nvPr/>
        </p:nvSpPr>
        <p:spPr>
          <a:xfrm>
            <a:off x="3351650" y="2537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SEX</a:t>
            </a:r>
            <a:endParaRPr sz="1000">
              <a:solidFill>
                <a:schemeClr val="dk1"/>
              </a:solidFill>
              <a:latin typeface="EB Garamond"/>
              <a:ea typeface="EB Garamond"/>
              <a:cs typeface="EB Garamond"/>
              <a:sym typeface="EB Garamond"/>
            </a:endParaRPr>
          </a:p>
        </p:txBody>
      </p:sp>
      <p:sp>
        <p:nvSpPr>
          <p:cNvPr id="181" name="Google Shape;181;p21"/>
          <p:cNvSpPr txBox="1"/>
          <p:nvPr/>
        </p:nvSpPr>
        <p:spPr>
          <a:xfrm>
            <a:off x="3732650" y="1775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SAB</a:t>
            </a:r>
            <a:endParaRPr sz="1000">
              <a:solidFill>
                <a:schemeClr val="dk1"/>
              </a:solidFill>
              <a:latin typeface="EB Garamond"/>
              <a:ea typeface="EB Garamond"/>
              <a:cs typeface="EB Garamond"/>
              <a:sym typeface="EB Garamond"/>
            </a:endParaRPr>
          </a:p>
        </p:txBody>
      </p:sp>
      <p:sp>
        <p:nvSpPr>
          <p:cNvPr id="182" name="Google Shape;182;p21"/>
          <p:cNvSpPr txBox="1"/>
          <p:nvPr/>
        </p:nvSpPr>
        <p:spPr>
          <a:xfrm>
            <a:off x="4973650" y="30597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00:00</a:t>
            </a:r>
            <a:endParaRPr sz="1000">
              <a:solidFill>
                <a:schemeClr val="dk1"/>
              </a:solidFill>
              <a:latin typeface="EB Garamond Medium"/>
              <a:ea typeface="EB Garamond Medium"/>
              <a:cs typeface="EB Garamond Medium"/>
              <a:sym typeface="EB Garamond Medium"/>
            </a:endParaRPr>
          </a:p>
        </p:txBody>
      </p:sp>
      <p:sp>
        <p:nvSpPr>
          <p:cNvPr id="183" name="Google Shape;183;p21"/>
          <p:cNvSpPr txBox="1"/>
          <p:nvPr/>
        </p:nvSpPr>
        <p:spPr>
          <a:xfrm>
            <a:off x="5811850" y="26025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08:00</a:t>
            </a:r>
            <a:endParaRPr sz="1000">
              <a:solidFill>
                <a:schemeClr val="dk1"/>
              </a:solidFill>
              <a:latin typeface="EB Garamond Medium"/>
              <a:ea typeface="EB Garamond Medium"/>
              <a:cs typeface="EB Garamond Medium"/>
              <a:sym typeface="EB Garamond Medium"/>
            </a:endParaRPr>
          </a:p>
        </p:txBody>
      </p:sp>
      <p:sp>
        <p:nvSpPr>
          <p:cNvPr id="184" name="Google Shape;184;p21"/>
          <p:cNvSpPr txBox="1"/>
          <p:nvPr/>
        </p:nvSpPr>
        <p:spPr>
          <a:xfrm>
            <a:off x="7015500" y="18518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18:00</a:t>
            </a:r>
            <a:endParaRPr sz="1000">
              <a:solidFill>
                <a:schemeClr val="dk1"/>
              </a:solidFill>
              <a:latin typeface="EB Garamond Medium"/>
              <a:ea typeface="EB Garamond Medium"/>
              <a:cs typeface="EB Garamond Medium"/>
              <a:sym typeface="EB Garamond Medium"/>
            </a:endParaRPr>
          </a:p>
        </p:txBody>
      </p:sp>
      <p:sp>
        <p:nvSpPr>
          <p:cNvPr id="185" name="Google Shape;185;p21"/>
          <p:cNvSpPr txBox="1"/>
          <p:nvPr/>
        </p:nvSpPr>
        <p:spPr>
          <a:xfrm>
            <a:off x="7771250" y="28424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22:00</a:t>
            </a:r>
            <a:endParaRPr sz="1000">
              <a:solidFill>
                <a:schemeClr val="dk1"/>
              </a:solidFill>
              <a:latin typeface="EB Garamond Medium"/>
              <a:ea typeface="EB Garamond Medium"/>
              <a:cs typeface="EB Garamond Medium"/>
              <a:sym typeface="EB Garamond Medium"/>
            </a:endParaRPr>
          </a:p>
        </p:txBody>
      </p:sp>
      <p:sp>
        <p:nvSpPr>
          <p:cNvPr id="186" name="Google Shape;186;p21"/>
          <p:cNvSpPr txBox="1"/>
          <p:nvPr/>
        </p:nvSpPr>
        <p:spPr>
          <a:xfrm>
            <a:off x="2939000" y="933388"/>
            <a:ext cx="4879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Medium"/>
                <a:ea typeface="EB Garamond Medium"/>
                <a:cs typeface="EB Garamond Medium"/>
                <a:sym typeface="EB Garamond Medium"/>
              </a:rPr>
              <a:t>Demanda em uma Zona de Queens</a:t>
            </a:r>
            <a:endParaRPr sz="1800">
              <a:solidFill>
                <a:schemeClr val="dk1"/>
              </a:solidFill>
              <a:latin typeface="EB Garamond Medium"/>
              <a:ea typeface="EB Garamond Medium"/>
              <a:cs typeface="EB Garamond Medium"/>
              <a:sym typeface="EB Garamond Medium"/>
            </a:endParaRPr>
          </a:p>
        </p:txBody>
      </p:sp>
      <p:sp>
        <p:nvSpPr>
          <p:cNvPr id="187" name="Google Shape;187;p21"/>
          <p:cNvSpPr txBox="1"/>
          <p:nvPr/>
        </p:nvSpPr>
        <p:spPr>
          <a:xfrm>
            <a:off x="2024600" y="1314400"/>
            <a:ext cx="10983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a:ea typeface="EB Garamond"/>
                <a:cs typeface="EB Garamond"/>
                <a:sym typeface="EB Garamond"/>
              </a:rPr>
              <a:t>Semana</a:t>
            </a:r>
            <a:endParaRPr sz="1600">
              <a:solidFill>
                <a:schemeClr val="dk1"/>
              </a:solidFill>
              <a:latin typeface="EB Garamond"/>
              <a:ea typeface="EB Garamond"/>
              <a:cs typeface="EB Garamond"/>
              <a:sym typeface="EB Garamond"/>
            </a:endParaRPr>
          </a:p>
        </p:txBody>
      </p:sp>
      <p:sp>
        <p:nvSpPr>
          <p:cNvPr id="188" name="Google Shape;188;p21"/>
          <p:cNvSpPr txBox="1"/>
          <p:nvPr/>
        </p:nvSpPr>
        <p:spPr>
          <a:xfrm>
            <a:off x="6377475" y="1314400"/>
            <a:ext cx="10983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a:ea typeface="EB Garamond"/>
                <a:cs typeface="EB Garamond"/>
                <a:sym typeface="EB Garamond"/>
              </a:rPr>
              <a:t>Dia</a:t>
            </a:r>
            <a:endParaRPr sz="1600">
              <a:solidFill>
                <a:schemeClr val="dk1"/>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FORMATAÇÃO DO MODELO</a:t>
            </a:r>
            <a:endParaRPr sz="3000">
              <a:solidFill>
                <a:schemeClr val="accent2"/>
              </a:solidFill>
              <a:latin typeface="EB Garamond ExtraBold"/>
              <a:ea typeface="EB Garamond ExtraBold"/>
              <a:cs typeface="EB Garamond ExtraBold"/>
              <a:sym typeface="EB Garamond ExtraBold"/>
            </a:endParaRPr>
          </a:p>
        </p:txBody>
      </p:sp>
      <p:sp>
        <p:nvSpPr>
          <p:cNvPr id="194" name="Google Shape;194;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5" name="Google Shape;195;p22"/>
          <p:cNvPicPr preferRelativeResize="0"/>
          <p:nvPr/>
        </p:nvPicPr>
        <p:blipFill>
          <a:blip r:embed="rId3">
            <a:alphaModFix/>
          </a:blip>
          <a:stretch>
            <a:fillRect/>
          </a:stretch>
        </p:blipFill>
        <p:spPr>
          <a:xfrm>
            <a:off x="4665925" y="1619402"/>
            <a:ext cx="3910250" cy="861573"/>
          </a:xfrm>
          <a:prstGeom prst="rect">
            <a:avLst/>
          </a:prstGeom>
          <a:noFill/>
          <a:ln>
            <a:noFill/>
          </a:ln>
        </p:spPr>
      </p:pic>
      <p:pic>
        <p:nvPicPr>
          <p:cNvPr id="196" name="Google Shape;196;p22"/>
          <p:cNvPicPr preferRelativeResize="0"/>
          <p:nvPr/>
        </p:nvPicPr>
        <p:blipFill rotWithShape="1">
          <a:blip r:embed="rId4">
            <a:alphaModFix/>
          </a:blip>
          <a:srcRect b="11652" l="0" r="0" t="0"/>
          <a:stretch/>
        </p:blipFill>
        <p:spPr>
          <a:xfrm>
            <a:off x="381000" y="2769300"/>
            <a:ext cx="8241800" cy="1287650"/>
          </a:xfrm>
          <a:prstGeom prst="rect">
            <a:avLst/>
          </a:prstGeom>
          <a:noFill/>
          <a:ln>
            <a:noFill/>
          </a:ln>
        </p:spPr>
      </p:pic>
      <p:sp>
        <p:nvSpPr>
          <p:cNvPr id="197" name="Google Shape;197;p22"/>
          <p:cNvSpPr txBox="1"/>
          <p:nvPr/>
        </p:nvSpPr>
        <p:spPr>
          <a:xfrm>
            <a:off x="568675" y="1087750"/>
            <a:ext cx="3438900" cy="1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 método LSTM utilizado foi o do </a:t>
            </a:r>
            <a:r>
              <a:rPr b="1" lang="en">
                <a:solidFill>
                  <a:schemeClr val="dk1"/>
                </a:solidFill>
                <a:latin typeface="EB Garamond"/>
                <a:ea typeface="EB Garamond"/>
                <a:cs typeface="EB Garamond"/>
                <a:sym typeface="EB Garamond"/>
              </a:rPr>
              <a:t>TensorFlow Keras</a:t>
            </a:r>
            <a:r>
              <a:rPr lang="en">
                <a:solidFill>
                  <a:schemeClr val="dk1"/>
                </a:solidFill>
                <a:latin typeface="EB Garamond Medium"/>
                <a:ea typeface="EB Garamond Medium"/>
                <a:cs typeface="EB Garamond Medium"/>
                <a:sym typeface="EB Garamond Medium"/>
              </a:rPr>
              <a:t> juntamente com todo seu kit de redes neurais. Basicamente a arquitetura da RNN consiste de uma camada de entrada, o processamento de longa memória de curto-prazo e duas camadas de saída.</a:t>
            </a:r>
            <a:endParaRPr>
              <a:solidFill>
                <a:schemeClr val="dk1"/>
              </a:solidFill>
              <a:latin typeface="EB Garamond Medium"/>
              <a:ea typeface="EB Garamond Medium"/>
              <a:cs typeface="EB Garamond Medium"/>
              <a:sym typeface="EB Garamond Medium"/>
            </a:endParaRPr>
          </a:p>
        </p:txBody>
      </p:sp>
      <p:sp>
        <p:nvSpPr>
          <p:cNvPr id="198" name="Google Shape;198;p22"/>
          <p:cNvSpPr txBox="1"/>
          <p:nvPr/>
        </p:nvSpPr>
        <p:spPr>
          <a:xfrm>
            <a:off x="4766075" y="1291250"/>
            <a:ext cx="3690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 modelo possui os seguintes </a:t>
            </a:r>
            <a:r>
              <a:rPr b="1" lang="en">
                <a:solidFill>
                  <a:schemeClr val="dk1"/>
                </a:solidFill>
                <a:latin typeface="EB Garamond"/>
                <a:ea typeface="EB Garamond"/>
                <a:cs typeface="EB Garamond"/>
                <a:sym typeface="EB Garamond"/>
              </a:rPr>
              <a:t>Hiperparâmetros</a:t>
            </a:r>
            <a:r>
              <a:rPr lang="en">
                <a:solidFill>
                  <a:schemeClr val="dk1"/>
                </a:solidFill>
                <a:latin typeface="EB Garamond Medium"/>
                <a:ea typeface="EB Garamond Medium"/>
                <a:cs typeface="EB Garamond Medium"/>
                <a:sym typeface="EB Garamond Medium"/>
              </a:rPr>
              <a:t>:</a:t>
            </a:r>
            <a:endParaRPr>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TREINAMENTO</a:t>
            </a:r>
            <a:r>
              <a:rPr lang="en" sz="3000">
                <a:solidFill>
                  <a:schemeClr val="accent2"/>
                </a:solidFill>
                <a:latin typeface="EB Garamond ExtraBold"/>
                <a:ea typeface="EB Garamond ExtraBold"/>
                <a:cs typeface="EB Garamond ExtraBold"/>
                <a:sym typeface="EB Garamond ExtraBold"/>
              </a:rPr>
              <a:t> DO MODELO</a:t>
            </a:r>
            <a:endParaRPr sz="3000">
              <a:solidFill>
                <a:schemeClr val="accent2"/>
              </a:solidFill>
              <a:latin typeface="EB Garamond ExtraBold"/>
              <a:ea typeface="EB Garamond ExtraBold"/>
              <a:cs typeface="EB Garamond ExtraBold"/>
              <a:sym typeface="EB Garamond ExtraBold"/>
            </a:endParaRPr>
          </a:p>
        </p:txBody>
      </p:sp>
      <p:sp>
        <p:nvSpPr>
          <p:cNvPr id="204" name="Google Shape;204;p2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3"/>
          <p:cNvPicPr preferRelativeResize="0"/>
          <p:nvPr/>
        </p:nvPicPr>
        <p:blipFill>
          <a:blip r:embed="rId3">
            <a:alphaModFix/>
          </a:blip>
          <a:stretch>
            <a:fillRect/>
          </a:stretch>
        </p:blipFill>
        <p:spPr>
          <a:xfrm>
            <a:off x="4814574" y="1785550"/>
            <a:ext cx="3314675" cy="488775"/>
          </a:xfrm>
          <a:prstGeom prst="rect">
            <a:avLst/>
          </a:prstGeom>
          <a:noFill/>
          <a:ln>
            <a:noFill/>
          </a:ln>
        </p:spPr>
      </p:pic>
      <p:graphicFrame>
        <p:nvGraphicFramePr>
          <p:cNvPr id="206" name="Google Shape;206;p23"/>
          <p:cNvGraphicFramePr/>
          <p:nvPr/>
        </p:nvGraphicFramePr>
        <p:xfrm>
          <a:off x="4556425" y="2350519"/>
          <a:ext cx="3000000" cy="3000000"/>
        </p:xfrm>
        <a:graphic>
          <a:graphicData uri="http://schemas.openxmlformats.org/drawingml/2006/table">
            <a:tbl>
              <a:tblPr>
                <a:noFill/>
                <a:tableStyleId>{1A8643E8-E473-4A96-86B8-E6796C21C6CF}</a:tableStyleId>
              </a:tblPr>
              <a:tblGrid>
                <a:gridCol w="920425"/>
                <a:gridCol w="1016450"/>
                <a:gridCol w="990500"/>
                <a:gridCol w="990500"/>
              </a:tblGrid>
              <a:tr h="501450">
                <a:tc>
                  <a:txBody>
                    <a:bodyPr/>
                    <a:lstStyle/>
                    <a:p>
                      <a:pPr indent="0" lvl="0" marL="0" rtl="0" algn="ctr">
                        <a:spcBef>
                          <a:spcPts val="0"/>
                        </a:spcBef>
                        <a:spcAft>
                          <a:spcPts val="0"/>
                        </a:spcAft>
                        <a:buNone/>
                      </a:pPr>
                      <a:r>
                        <a:rPr lang="en">
                          <a:solidFill>
                            <a:schemeClr val="accent2"/>
                          </a:solidFill>
                          <a:latin typeface="EB Garamond ExtraBold"/>
                          <a:ea typeface="EB Garamond ExtraBold"/>
                          <a:cs typeface="EB Garamond ExtraBold"/>
                          <a:sym typeface="EB Garamond ExtraBold"/>
                        </a:rPr>
                        <a:t>INP/PER</a:t>
                      </a:r>
                      <a:endParaRPr>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01 (min)</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15 (min)</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30 (min)</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r>
              <a:tr h="532725">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03 (dias)</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600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2,6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0,6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r>
              <a:tr h="532725">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07 (dias)</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1,4 tri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6,2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1.5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r h="503350">
                <a:tc>
                  <a:txBody>
                    <a:bodyPr/>
                    <a:lstStyle/>
                    <a:p>
                      <a:pPr indent="0" lvl="0" marL="0" rtl="0" algn="ctr">
                        <a:spcBef>
                          <a:spcPts val="0"/>
                        </a:spcBef>
                        <a:spcAft>
                          <a:spcPts val="0"/>
                        </a:spcAft>
                        <a:buNone/>
                      </a:pPr>
                      <a:r>
                        <a:rPr lang="en" sz="1600">
                          <a:solidFill>
                            <a:schemeClr val="accent2"/>
                          </a:solidFill>
                          <a:latin typeface="EB Garamond ExtraBold"/>
                          <a:ea typeface="EB Garamond ExtraBold"/>
                          <a:cs typeface="EB Garamond ExtraBold"/>
                          <a:sym typeface="EB Garamond ExtraBold"/>
                        </a:rPr>
                        <a:t>15 (dias)</a:t>
                      </a:r>
                      <a:endParaRPr sz="1600">
                        <a:solidFill>
                          <a:schemeClr val="accent2"/>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3 tri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13,3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lang="en" sz="1600">
                          <a:solidFill>
                            <a:schemeClr val="accent3"/>
                          </a:solidFill>
                          <a:latin typeface="EB Garamond ExtraBold"/>
                          <a:ea typeface="EB Garamond ExtraBold"/>
                          <a:cs typeface="EB Garamond ExtraBold"/>
                          <a:sym typeface="EB Garamond ExtraBold"/>
                        </a:rPr>
                        <a:t>3.3 bi</a:t>
                      </a:r>
                      <a:endParaRPr sz="1400">
                        <a:solidFill>
                          <a:schemeClr val="accent3"/>
                        </a:solidFill>
                        <a:latin typeface="EB Garamond ExtraBold"/>
                        <a:ea typeface="EB Garamond ExtraBold"/>
                        <a:cs typeface="EB Garamond ExtraBold"/>
                        <a:sym typeface="EB Garamond ExtraBold"/>
                      </a:endParaRPr>
                    </a:p>
                  </a:txBody>
                  <a:tcPr marT="68575" marB="68575" marR="91425" marL="91425" anchor="ctr">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solidFill>
                      <a:srgbClr val="ECEFF1"/>
                    </a:solidFill>
                  </a:tcPr>
                </a:tc>
              </a:tr>
            </a:tbl>
          </a:graphicData>
        </a:graphic>
      </p:graphicFrame>
      <p:sp>
        <p:nvSpPr>
          <p:cNvPr id="207" name="Google Shape;207;p23"/>
          <p:cNvSpPr txBox="1"/>
          <p:nvPr/>
        </p:nvSpPr>
        <p:spPr>
          <a:xfrm>
            <a:off x="629350" y="1149900"/>
            <a:ext cx="3612900" cy="3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Após a criação do modelo, basta </a:t>
            </a:r>
            <a:r>
              <a:rPr lang="en">
                <a:solidFill>
                  <a:schemeClr val="dk1"/>
                </a:solidFill>
                <a:latin typeface="EB Garamond Medium"/>
                <a:ea typeface="EB Garamond Medium"/>
                <a:cs typeface="EB Garamond Medium"/>
                <a:sym typeface="EB Garamond Medium"/>
              </a:rPr>
              <a:t>treiná</a:t>
            </a:r>
            <a:r>
              <a:rPr lang="en">
                <a:solidFill>
                  <a:schemeClr val="dk1"/>
                </a:solidFill>
                <a:latin typeface="EB Garamond Medium"/>
                <a:ea typeface="EB Garamond Medium"/>
                <a:cs typeface="EB Garamond Medium"/>
                <a:sym typeface="EB Garamond Medium"/>
              </a:rPr>
              <a:t>-lo aplicando as métricas para validação e depois conferir os resultados das previsões.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 grande </a:t>
            </a:r>
            <a:r>
              <a:rPr b="1" lang="en">
                <a:solidFill>
                  <a:schemeClr val="dk1"/>
                </a:solidFill>
                <a:latin typeface="EB Garamond"/>
                <a:ea typeface="EB Garamond"/>
                <a:cs typeface="EB Garamond"/>
                <a:sym typeface="EB Garamond"/>
              </a:rPr>
              <a:t>desafio é o tempo de processamento</a:t>
            </a:r>
            <a:r>
              <a:rPr lang="en">
                <a:solidFill>
                  <a:schemeClr val="dk1"/>
                </a:solidFill>
                <a:latin typeface="EB Garamond Medium"/>
                <a:ea typeface="EB Garamond Medium"/>
                <a:cs typeface="EB Garamond Medium"/>
                <a:sym typeface="EB Garamond Medium"/>
              </a:rPr>
              <a:t>, uma vez que dependendo dos hiperparâmetros passados, a compilação de todas as zonas pode demorar dias.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Os resultados do treinamento do modelo de todas as zonas é </a:t>
            </a:r>
            <a:r>
              <a:rPr b="1" lang="en">
                <a:solidFill>
                  <a:schemeClr val="dk1"/>
                </a:solidFill>
                <a:latin typeface="EB Garamond"/>
                <a:ea typeface="EB Garamond"/>
                <a:cs typeface="EB Garamond"/>
                <a:sym typeface="EB Garamond"/>
              </a:rPr>
              <a:t>mais </a:t>
            </a:r>
            <a:r>
              <a:rPr b="1" lang="en">
                <a:solidFill>
                  <a:schemeClr val="dk1"/>
                </a:solidFill>
                <a:latin typeface="EB Garamond"/>
                <a:ea typeface="EB Garamond"/>
                <a:cs typeface="EB Garamond"/>
                <a:sym typeface="EB Garamond"/>
              </a:rPr>
              <a:t>eficiente</a:t>
            </a:r>
            <a:r>
              <a:rPr b="1" lang="en">
                <a:solidFill>
                  <a:schemeClr val="dk1"/>
                </a:solidFill>
                <a:latin typeface="EB Garamond"/>
                <a:ea typeface="EB Garamond"/>
                <a:cs typeface="EB Garamond"/>
                <a:sym typeface="EB Garamond"/>
              </a:rPr>
              <a:t> se compilado em um serviço de nuvem</a:t>
            </a:r>
            <a:r>
              <a:rPr lang="en">
                <a:solidFill>
                  <a:schemeClr val="dk1"/>
                </a:solidFill>
                <a:latin typeface="EB Garamond Medium"/>
                <a:ea typeface="EB Garamond Medium"/>
                <a:cs typeface="EB Garamond Medium"/>
                <a:sym typeface="EB Garamond Medium"/>
              </a:rPr>
              <a:t> como AWS e Azure. Entretanto é possível obter resultados interessantes em uma mesma máquina caso haja paciência.</a:t>
            </a:r>
            <a:endParaRPr>
              <a:solidFill>
                <a:schemeClr val="dk1"/>
              </a:solidFill>
              <a:latin typeface="EB Garamond Medium"/>
              <a:ea typeface="EB Garamond Medium"/>
              <a:cs typeface="EB Garamond Medium"/>
              <a:sym typeface="EB Garamond Medium"/>
            </a:endParaRPr>
          </a:p>
        </p:txBody>
      </p:sp>
      <p:sp>
        <p:nvSpPr>
          <p:cNvPr id="208" name="Google Shape;208;p23"/>
          <p:cNvSpPr txBox="1"/>
          <p:nvPr/>
        </p:nvSpPr>
        <p:spPr>
          <a:xfrm>
            <a:off x="4556250" y="1155275"/>
            <a:ext cx="3245700" cy="488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EB Garamond Medium"/>
              <a:buChar char="●"/>
            </a:pPr>
            <a:r>
              <a:rPr lang="en" sz="1200">
                <a:solidFill>
                  <a:schemeClr val="dk1"/>
                </a:solidFill>
                <a:latin typeface="EB Garamond Medium"/>
                <a:ea typeface="EB Garamond Medium"/>
                <a:cs typeface="EB Garamond Medium"/>
                <a:sym typeface="EB Garamond Medium"/>
              </a:rPr>
              <a:t>Cálculo da quantidade de valores que serão recebidos pela rede neural como entrada:</a:t>
            </a:r>
            <a:endParaRPr sz="1200">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VALIDAÇÃO</a:t>
            </a:r>
            <a:r>
              <a:rPr lang="en" sz="3000">
                <a:solidFill>
                  <a:schemeClr val="accent2"/>
                </a:solidFill>
                <a:latin typeface="EB Garamond ExtraBold"/>
                <a:ea typeface="EB Garamond ExtraBold"/>
                <a:cs typeface="EB Garamond ExtraBold"/>
                <a:sym typeface="EB Garamond ExtraBold"/>
              </a:rPr>
              <a:t> DO MODELO</a:t>
            </a:r>
            <a:endParaRPr sz="3000">
              <a:solidFill>
                <a:schemeClr val="accent2"/>
              </a:solidFill>
              <a:latin typeface="EB Garamond ExtraBold"/>
              <a:ea typeface="EB Garamond ExtraBold"/>
              <a:cs typeface="EB Garamond ExtraBold"/>
              <a:sym typeface="EB Garamond ExtraBold"/>
            </a:endParaRPr>
          </a:p>
        </p:txBody>
      </p:sp>
      <p:sp>
        <p:nvSpPr>
          <p:cNvPr id="214" name="Google Shape;214;p2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24"/>
          <p:cNvPicPr preferRelativeResize="0"/>
          <p:nvPr/>
        </p:nvPicPr>
        <p:blipFill>
          <a:blip r:embed="rId3">
            <a:alphaModFix/>
          </a:blip>
          <a:stretch>
            <a:fillRect/>
          </a:stretch>
        </p:blipFill>
        <p:spPr>
          <a:xfrm>
            <a:off x="540600" y="1986592"/>
            <a:ext cx="3718599" cy="2730684"/>
          </a:xfrm>
          <a:prstGeom prst="rect">
            <a:avLst/>
          </a:prstGeom>
          <a:noFill/>
          <a:ln>
            <a:noFill/>
          </a:ln>
        </p:spPr>
      </p:pic>
      <p:pic>
        <p:nvPicPr>
          <p:cNvPr id="216" name="Google Shape;216;p24"/>
          <p:cNvPicPr preferRelativeResize="0"/>
          <p:nvPr/>
        </p:nvPicPr>
        <p:blipFill>
          <a:blip r:embed="rId4">
            <a:alphaModFix/>
          </a:blip>
          <a:stretch>
            <a:fillRect/>
          </a:stretch>
        </p:blipFill>
        <p:spPr>
          <a:xfrm>
            <a:off x="4574700" y="2004148"/>
            <a:ext cx="3630750" cy="2647051"/>
          </a:xfrm>
          <a:prstGeom prst="rect">
            <a:avLst/>
          </a:prstGeom>
          <a:noFill/>
          <a:ln>
            <a:noFill/>
          </a:ln>
        </p:spPr>
      </p:pic>
      <p:sp>
        <p:nvSpPr>
          <p:cNvPr id="217" name="Google Shape;217;p24"/>
          <p:cNvSpPr txBox="1"/>
          <p:nvPr/>
        </p:nvSpPr>
        <p:spPr>
          <a:xfrm>
            <a:off x="4676600" y="875700"/>
            <a:ext cx="2460000" cy="11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a:t>
            </a:r>
            <a:r>
              <a:rPr lang="en" sz="1200">
                <a:solidFill>
                  <a:schemeClr val="dk1"/>
                </a:solidFill>
                <a:latin typeface="EB Garamond Medium"/>
                <a:ea typeface="EB Garamond Medium"/>
                <a:cs typeface="EB Garamond Medium"/>
                <a:sym typeface="EB Garamond Medium"/>
              </a:rPr>
              <a:t>Utilizando:</a:t>
            </a:r>
            <a:endParaRPr sz="1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200" u="sng">
              <a:solidFill>
                <a:schemeClr val="dk1"/>
              </a:solidFill>
              <a:latin typeface="EB Garamond Medium"/>
              <a:ea typeface="EB Garamond Medium"/>
              <a:cs typeface="EB Garamond Medium"/>
              <a:sym typeface="EB Garamond Medium"/>
            </a:endParaRPr>
          </a:p>
          <a:p>
            <a:pPr indent="-304800" lvl="0" marL="457200" rtl="0" algn="l">
              <a:spcBef>
                <a:spcPts val="0"/>
              </a:spcBef>
              <a:spcAft>
                <a:spcPts val="0"/>
              </a:spcAft>
              <a:buClr>
                <a:schemeClr val="dk1"/>
              </a:buClr>
              <a:buSzPts val="1200"/>
              <a:buFont typeface="EB Garamond Medium"/>
              <a:buChar char="●"/>
            </a:pPr>
            <a:r>
              <a:rPr lang="en" sz="1200">
                <a:solidFill>
                  <a:schemeClr val="dk1"/>
                </a:solidFill>
                <a:latin typeface="EB Garamond Medium"/>
                <a:ea typeface="EB Garamond Medium"/>
                <a:cs typeface="EB Garamond Medium"/>
                <a:sym typeface="EB Garamond Medium"/>
              </a:rPr>
              <a:t>Período: 15</a:t>
            </a:r>
            <a:endParaRPr sz="1200">
              <a:solidFill>
                <a:schemeClr val="dk1"/>
              </a:solidFill>
              <a:latin typeface="EB Garamond Medium"/>
              <a:ea typeface="EB Garamond Medium"/>
              <a:cs typeface="EB Garamond Medium"/>
              <a:sym typeface="EB Garamond Medium"/>
            </a:endParaRPr>
          </a:p>
          <a:p>
            <a:pPr indent="-304800" lvl="0" marL="457200" rtl="0" algn="l">
              <a:spcBef>
                <a:spcPts val="0"/>
              </a:spcBef>
              <a:spcAft>
                <a:spcPts val="0"/>
              </a:spcAft>
              <a:buClr>
                <a:schemeClr val="dk1"/>
              </a:buClr>
              <a:buSzPts val="1200"/>
              <a:buFont typeface="EB Garamond Medium"/>
              <a:buChar char="●"/>
            </a:pPr>
            <a:r>
              <a:rPr lang="en" sz="1200">
                <a:solidFill>
                  <a:schemeClr val="dk1"/>
                </a:solidFill>
                <a:latin typeface="EB Garamond Medium"/>
                <a:ea typeface="EB Garamond Medium"/>
                <a:cs typeface="EB Garamond Medium"/>
                <a:sym typeface="EB Garamond Medium"/>
              </a:rPr>
              <a:t>Porcentagem de Treino: 15%</a:t>
            </a:r>
            <a:endParaRPr sz="1200">
              <a:solidFill>
                <a:schemeClr val="dk1"/>
              </a:solidFill>
              <a:latin typeface="EB Garamond Medium"/>
              <a:ea typeface="EB Garamond Medium"/>
              <a:cs typeface="EB Garamond Medium"/>
              <a:sym typeface="EB Garamond Medium"/>
            </a:endParaRPr>
          </a:p>
          <a:p>
            <a:pPr indent="-304800" lvl="0" marL="457200" rtl="0" algn="l">
              <a:spcBef>
                <a:spcPts val="0"/>
              </a:spcBef>
              <a:spcAft>
                <a:spcPts val="0"/>
              </a:spcAft>
              <a:buClr>
                <a:schemeClr val="dk1"/>
              </a:buClr>
              <a:buSzPts val="1200"/>
              <a:buFont typeface="EB Garamond Medium"/>
              <a:buChar char="●"/>
            </a:pPr>
            <a:r>
              <a:rPr lang="en" sz="1200">
                <a:solidFill>
                  <a:schemeClr val="dk1"/>
                </a:solidFill>
                <a:latin typeface="EB Garamond Medium"/>
                <a:ea typeface="EB Garamond Medium"/>
                <a:cs typeface="EB Garamond Medium"/>
                <a:sym typeface="EB Garamond Medium"/>
              </a:rPr>
              <a:t>Unidades de Neurônios: 32</a:t>
            </a:r>
            <a:endParaRPr sz="1200">
              <a:solidFill>
                <a:schemeClr val="dk1"/>
              </a:solidFill>
              <a:latin typeface="EB Garamond Medium"/>
              <a:ea typeface="EB Garamond Medium"/>
              <a:cs typeface="EB Garamond Medium"/>
              <a:sym typeface="EB Garamond Medium"/>
            </a:endParaRPr>
          </a:p>
          <a:p>
            <a:pPr indent="-304800" lvl="0" marL="457200" rtl="0" algn="l">
              <a:spcBef>
                <a:spcPts val="0"/>
              </a:spcBef>
              <a:spcAft>
                <a:spcPts val="0"/>
              </a:spcAft>
              <a:buClr>
                <a:schemeClr val="dk1"/>
              </a:buClr>
              <a:buSzPts val="1200"/>
              <a:buFont typeface="EB Garamond Medium"/>
              <a:buChar char="●"/>
            </a:pPr>
            <a:r>
              <a:rPr lang="en" sz="1200">
                <a:solidFill>
                  <a:schemeClr val="dk1"/>
                </a:solidFill>
                <a:latin typeface="EB Garamond Medium"/>
                <a:ea typeface="EB Garamond Medium"/>
                <a:cs typeface="EB Garamond Medium"/>
                <a:sym typeface="EB Garamond Medium"/>
              </a:rPr>
              <a:t>Epochs: 4</a:t>
            </a:r>
            <a:endParaRPr sz="1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p:txBody>
      </p:sp>
      <p:sp>
        <p:nvSpPr>
          <p:cNvPr id="218" name="Google Shape;218;p24"/>
          <p:cNvSpPr txBox="1"/>
          <p:nvPr/>
        </p:nvSpPr>
        <p:spPr>
          <a:xfrm>
            <a:off x="616800" y="1112550"/>
            <a:ext cx="42549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Para validação do modelo LSTM, é testado com uma zona (237) para validar os resultados e depois compilar com o restante das zonas.</a:t>
            </a:r>
            <a:endParaRPr>
              <a:solidFill>
                <a:schemeClr val="dk1"/>
              </a:solidFill>
              <a:latin typeface="EB Garamond Medium"/>
              <a:ea typeface="EB Garamond Medium"/>
              <a:cs typeface="EB Garamond Medium"/>
              <a:sym typeface="EB Garamond Medium"/>
            </a:endParaRPr>
          </a:p>
        </p:txBody>
      </p:sp>
      <p:sp>
        <p:nvSpPr>
          <p:cNvPr id="219" name="Google Shape;219;p24"/>
          <p:cNvSpPr txBox="1"/>
          <p:nvPr/>
        </p:nvSpPr>
        <p:spPr>
          <a:xfrm>
            <a:off x="2150050" y="1779225"/>
            <a:ext cx="645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Total</a:t>
            </a:r>
            <a:endParaRPr sz="1200">
              <a:solidFill>
                <a:schemeClr val="dk1"/>
              </a:solidFill>
              <a:latin typeface="EB Garamond"/>
              <a:ea typeface="EB Garamond"/>
              <a:cs typeface="EB Garamond"/>
              <a:sym typeface="EB Garamond"/>
            </a:endParaRPr>
          </a:p>
        </p:txBody>
      </p:sp>
      <p:sp>
        <p:nvSpPr>
          <p:cNvPr id="220" name="Google Shape;220;p24"/>
          <p:cNvSpPr txBox="1"/>
          <p:nvPr/>
        </p:nvSpPr>
        <p:spPr>
          <a:xfrm>
            <a:off x="6112450" y="1779225"/>
            <a:ext cx="645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Semana</a:t>
            </a:r>
            <a:endParaRPr sz="1200">
              <a:solidFill>
                <a:schemeClr val="dk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VALIDAÇÃO DO MODELO</a:t>
            </a:r>
            <a:endParaRPr sz="3000">
              <a:solidFill>
                <a:schemeClr val="accent2"/>
              </a:solidFill>
              <a:latin typeface="EB Garamond ExtraBold"/>
              <a:ea typeface="EB Garamond ExtraBold"/>
              <a:cs typeface="EB Garamond ExtraBold"/>
              <a:sym typeface="EB Garamond ExtraBold"/>
            </a:endParaRPr>
          </a:p>
        </p:txBody>
      </p:sp>
      <p:sp>
        <p:nvSpPr>
          <p:cNvPr id="226" name="Google Shape;226;p2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5"/>
          <p:cNvPicPr preferRelativeResize="0"/>
          <p:nvPr/>
        </p:nvPicPr>
        <p:blipFill>
          <a:blip r:embed="rId3">
            <a:alphaModFix/>
          </a:blip>
          <a:stretch>
            <a:fillRect/>
          </a:stretch>
        </p:blipFill>
        <p:spPr>
          <a:xfrm>
            <a:off x="557550" y="1058600"/>
            <a:ext cx="4974425" cy="3691250"/>
          </a:xfrm>
          <a:prstGeom prst="rect">
            <a:avLst/>
          </a:prstGeom>
          <a:noFill/>
          <a:ln>
            <a:noFill/>
          </a:ln>
        </p:spPr>
      </p:pic>
      <p:sp>
        <p:nvSpPr>
          <p:cNvPr id="228" name="Google Shape;228;p25"/>
          <p:cNvSpPr txBox="1"/>
          <p:nvPr/>
        </p:nvSpPr>
        <p:spPr>
          <a:xfrm>
            <a:off x="5566075" y="1010725"/>
            <a:ext cx="3094800" cy="248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R2:</a:t>
            </a:r>
            <a:r>
              <a:rPr lang="en" sz="1600">
                <a:solidFill>
                  <a:schemeClr val="dk1"/>
                </a:solidFill>
                <a:latin typeface="EB Garamond Medium"/>
                <a:ea typeface="EB Garamond Medium"/>
                <a:cs typeface="EB Garamond Medium"/>
                <a:sym typeface="EB Garamond Medium"/>
              </a:rPr>
              <a:t> 0.97%</a:t>
            </a:r>
            <a:endParaRPr sz="1600">
              <a:solidFill>
                <a:schemeClr val="dk1"/>
              </a:solidFill>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Loss:</a:t>
            </a:r>
            <a:r>
              <a:rPr lang="en" sz="1600">
                <a:solidFill>
                  <a:schemeClr val="dk1"/>
                </a:solidFill>
                <a:latin typeface="EB Garamond Medium"/>
                <a:ea typeface="EB Garamond Medium"/>
                <a:cs typeface="EB Garamond Medium"/>
                <a:sym typeface="EB Garamond Medium"/>
              </a:rPr>
              <a:t> 0.0075</a:t>
            </a:r>
            <a:endParaRPr sz="1600">
              <a:solidFill>
                <a:schemeClr val="dk1"/>
              </a:solidFill>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RMSE:</a:t>
            </a:r>
            <a:r>
              <a:rPr lang="en" sz="1600">
                <a:solidFill>
                  <a:schemeClr val="dk1"/>
                </a:solidFill>
                <a:latin typeface="EB Garamond Medium"/>
                <a:ea typeface="EB Garamond Medium"/>
                <a:cs typeface="EB Garamond Medium"/>
                <a:sym typeface="EB Garamond Medium"/>
              </a:rPr>
              <a:t> 0.08</a:t>
            </a:r>
            <a:endParaRPr sz="1600">
              <a:solidFill>
                <a:schemeClr val="dk1"/>
              </a:solidFill>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Erro Absoluto:</a:t>
            </a:r>
            <a:r>
              <a:rPr lang="en" sz="1600">
                <a:solidFill>
                  <a:schemeClr val="dk1"/>
                </a:solidFill>
                <a:latin typeface="EB Garamond Medium"/>
                <a:ea typeface="EB Garamond Medium"/>
                <a:cs typeface="EB Garamond Medium"/>
                <a:sym typeface="EB Garamond Medium"/>
              </a:rPr>
              <a:t> 11.5</a:t>
            </a:r>
            <a:endParaRPr sz="1600">
              <a:solidFill>
                <a:schemeClr val="dk1"/>
              </a:solidFill>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Desvio Padrão:</a:t>
            </a:r>
            <a:r>
              <a:rPr lang="en" sz="1600">
                <a:solidFill>
                  <a:schemeClr val="dk1"/>
                </a:solidFill>
                <a:latin typeface="EB Garamond Medium"/>
                <a:ea typeface="EB Garamond Medium"/>
                <a:cs typeface="EB Garamond Medium"/>
                <a:sym typeface="EB Garamond Medium"/>
              </a:rPr>
              <a:t> 15.4</a:t>
            </a:r>
            <a:endParaRPr sz="1600">
              <a:solidFill>
                <a:schemeClr val="dk1"/>
              </a:solidFill>
              <a:latin typeface="EB Garamond Medium"/>
              <a:ea typeface="EB Garamond Medium"/>
              <a:cs typeface="EB Garamond Medium"/>
              <a:sym typeface="EB Garamond Medium"/>
            </a:endParaRPr>
          </a:p>
          <a:p>
            <a:pPr indent="0" lvl="0" marL="0" rtl="0" algn="l">
              <a:lnSpc>
                <a:spcPct val="150000"/>
              </a:lnSpc>
              <a:spcBef>
                <a:spcPts val="0"/>
              </a:spcBef>
              <a:spcAft>
                <a:spcPts val="0"/>
              </a:spcAft>
              <a:buNone/>
            </a:pPr>
            <a:r>
              <a:rPr b="1" lang="en" sz="1600">
                <a:solidFill>
                  <a:schemeClr val="dk1"/>
                </a:solidFill>
                <a:latin typeface="EB Garamond"/>
                <a:ea typeface="EB Garamond"/>
                <a:cs typeface="EB Garamond"/>
                <a:sym typeface="EB Garamond"/>
              </a:rPr>
              <a:t>Tempo:</a:t>
            </a:r>
            <a:r>
              <a:rPr lang="en" sz="1600">
                <a:solidFill>
                  <a:schemeClr val="dk1"/>
                </a:solidFill>
                <a:latin typeface="EB Garamond Medium"/>
                <a:ea typeface="EB Garamond Medium"/>
                <a:cs typeface="EB Garamond Medium"/>
                <a:sym typeface="EB Garamond Medium"/>
              </a:rPr>
              <a:t> 20 Minutos</a:t>
            </a:r>
            <a:endParaRPr sz="1600">
              <a:solidFill>
                <a:schemeClr val="dk1"/>
              </a:solidFill>
              <a:latin typeface="EB Garamond Medium"/>
              <a:ea typeface="EB Garamond Medium"/>
              <a:cs typeface="EB Garamond Medium"/>
              <a:sym typeface="EB Garamond Medium"/>
            </a:endParaRPr>
          </a:p>
        </p:txBody>
      </p:sp>
      <p:sp>
        <p:nvSpPr>
          <p:cNvPr id="229" name="Google Shape;229;p25"/>
          <p:cNvSpPr txBox="1"/>
          <p:nvPr/>
        </p:nvSpPr>
        <p:spPr>
          <a:xfrm>
            <a:off x="5679600" y="3294300"/>
            <a:ext cx="3094800" cy="13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Dessa maneira, é possível perceber que o resultado é satisfatório com um tempo razoável de processamento, algo importante uma vez que serão realizados 263 modelos, um para cada zona.</a:t>
            </a:r>
            <a:endParaRPr>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VALIDAÇÃO COMPLETA</a:t>
            </a:r>
            <a:endParaRPr sz="3000">
              <a:solidFill>
                <a:schemeClr val="accent2"/>
              </a:solidFill>
              <a:latin typeface="EB Garamond ExtraBold"/>
              <a:ea typeface="EB Garamond ExtraBold"/>
              <a:cs typeface="EB Garamond ExtraBold"/>
              <a:sym typeface="EB Garamond ExtraBold"/>
            </a:endParaRPr>
          </a:p>
        </p:txBody>
      </p:sp>
      <p:sp>
        <p:nvSpPr>
          <p:cNvPr id="235" name="Google Shape;235;p2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26"/>
          <p:cNvPicPr preferRelativeResize="0"/>
          <p:nvPr/>
        </p:nvPicPr>
        <p:blipFill rotWithShape="1">
          <a:blip r:embed="rId3">
            <a:alphaModFix/>
          </a:blip>
          <a:srcRect b="20217" l="0" r="0" t="0"/>
          <a:stretch/>
        </p:blipFill>
        <p:spPr>
          <a:xfrm>
            <a:off x="557550" y="1417125"/>
            <a:ext cx="2177325" cy="1434300"/>
          </a:xfrm>
          <a:prstGeom prst="rect">
            <a:avLst/>
          </a:prstGeom>
          <a:noFill/>
          <a:ln>
            <a:noFill/>
          </a:ln>
        </p:spPr>
      </p:pic>
      <p:pic>
        <p:nvPicPr>
          <p:cNvPr id="237" name="Google Shape;237;p26"/>
          <p:cNvPicPr preferRelativeResize="0"/>
          <p:nvPr/>
        </p:nvPicPr>
        <p:blipFill rotWithShape="1">
          <a:blip r:embed="rId4">
            <a:alphaModFix/>
          </a:blip>
          <a:srcRect b="20217" l="0" r="0" t="0"/>
          <a:stretch/>
        </p:blipFill>
        <p:spPr>
          <a:xfrm>
            <a:off x="2345525" y="1417125"/>
            <a:ext cx="2147925" cy="1434300"/>
          </a:xfrm>
          <a:prstGeom prst="rect">
            <a:avLst/>
          </a:prstGeom>
          <a:noFill/>
          <a:ln>
            <a:noFill/>
          </a:ln>
        </p:spPr>
      </p:pic>
      <p:pic>
        <p:nvPicPr>
          <p:cNvPr id="238" name="Google Shape;238;p26"/>
          <p:cNvPicPr preferRelativeResize="0"/>
          <p:nvPr/>
        </p:nvPicPr>
        <p:blipFill rotWithShape="1">
          <a:blip r:embed="rId5">
            <a:alphaModFix/>
          </a:blip>
          <a:srcRect b="15725" l="0" r="0" t="0"/>
          <a:stretch/>
        </p:blipFill>
        <p:spPr>
          <a:xfrm>
            <a:off x="4200975" y="1396937"/>
            <a:ext cx="1749890" cy="1474675"/>
          </a:xfrm>
          <a:prstGeom prst="rect">
            <a:avLst/>
          </a:prstGeom>
          <a:noFill/>
          <a:ln>
            <a:noFill/>
          </a:ln>
        </p:spPr>
      </p:pic>
      <p:sp>
        <p:nvSpPr>
          <p:cNvPr id="239" name="Google Shape;239;p26"/>
          <p:cNvSpPr txBox="1"/>
          <p:nvPr/>
        </p:nvSpPr>
        <p:spPr>
          <a:xfrm>
            <a:off x="503525" y="1041125"/>
            <a:ext cx="75717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Após usar a mesma arquitetura para todas as zonas, obtem-se os resultados a serem validados: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p:txBody>
      </p:sp>
      <p:pic>
        <p:nvPicPr>
          <p:cNvPr id="240" name="Google Shape;240;p26"/>
          <p:cNvPicPr preferRelativeResize="0"/>
          <p:nvPr/>
        </p:nvPicPr>
        <p:blipFill>
          <a:blip r:embed="rId6">
            <a:alphaModFix/>
          </a:blip>
          <a:stretch>
            <a:fillRect/>
          </a:stretch>
        </p:blipFill>
        <p:spPr>
          <a:xfrm>
            <a:off x="5538300" y="2456875"/>
            <a:ext cx="2988900" cy="2216775"/>
          </a:xfrm>
          <a:prstGeom prst="rect">
            <a:avLst/>
          </a:prstGeom>
          <a:noFill/>
          <a:ln>
            <a:noFill/>
          </a:ln>
        </p:spPr>
      </p:pic>
      <p:sp>
        <p:nvSpPr>
          <p:cNvPr id="241" name="Google Shape;241;p26"/>
          <p:cNvSpPr txBox="1"/>
          <p:nvPr/>
        </p:nvSpPr>
        <p:spPr>
          <a:xfrm>
            <a:off x="557550" y="3177775"/>
            <a:ext cx="4980900" cy="13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A plotagem do mapa de calor pode ser feita com os resultados utilizando o geopandas e obtendo o GeoJSON do NYC Open Data.</a:t>
            </a:r>
            <a:endParaRPr>
              <a:solidFill>
                <a:schemeClr val="dk1"/>
              </a:solidFill>
              <a:latin typeface="EB Garamond Medium"/>
              <a:ea typeface="EB Garamond Medium"/>
              <a:cs typeface="EB Garamond Medium"/>
              <a:sym typeface="EB Garamond Medium"/>
            </a:endParaRPr>
          </a:p>
        </p:txBody>
      </p:sp>
      <p:sp>
        <p:nvSpPr>
          <p:cNvPr id="242" name="Google Shape;242;p26"/>
          <p:cNvSpPr txBox="1"/>
          <p:nvPr/>
        </p:nvSpPr>
        <p:spPr>
          <a:xfrm>
            <a:off x="6282650" y="2216125"/>
            <a:ext cx="19989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GeoJSON de Nova York</a:t>
            </a:r>
            <a:endParaRPr sz="1200">
              <a:solidFill>
                <a:schemeClr val="dk1"/>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7"/>
          <p:cNvPicPr preferRelativeResize="0"/>
          <p:nvPr/>
        </p:nvPicPr>
        <p:blipFill rotWithShape="1">
          <a:blip r:embed="rId3">
            <a:alphaModFix/>
          </a:blip>
          <a:srcRect b="31558" l="8788" r="5799" t="20398"/>
          <a:stretch/>
        </p:blipFill>
        <p:spPr>
          <a:xfrm>
            <a:off x="0" y="0"/>
            <a:ext cx="9144000" cy="5143500"/>
          </a:xfrm>
          <a:prstGeom prst="rect">
            <a:avLst/>
          </a:prstGeom>
          <a:noFill/>
          <a:ln>
            <a:noFill/>
          </a:ln>
        </p:spPr>
      </p:pic>
      <p:sp>
        <p:nvSpPr>
          <p:cNvPr id="248" name="Google Shape;248;p2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27"/>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RESULTADO</a:t>
            </a:r>
            <a:endParaRPr sz="3000">
              <a:solidFill>
                <a:schemeClr val="accent2"/>
              </a:solidFill>
              <a:latin typeface="EB Garamond ExtraBold"/>
              <a:ea typeface="EB Garamond ExtraBold"/>
              <a:cs typeface="EB Garamond ExtraBold"/>
              <a:sym typeface="EB Garamond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idx="4294967295" type="title"/>
          </p:nvPr>
        </p:nvSpPr>
        <p:spPr>
          <a:xfrm>
            <a:off x="1425475" y="567175"/>
            <a:ext cx="27213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CONCLUSÃO</a:t>
            </a:r>
            <a:endParaRPr sz="3000">
              <a:solidFill>
                <a:schemeClr val="accent2"/>
              </a:solidFill>
              <a:latin typeface="EB Garamond ExtraBold"/>
              <a:ea typeface="EB Garamond ExtraBold"/>
              <a:cs typeface="EB Garamond ExtraBold"/>
              <a:sym typeface="EB Garamond ExtraBold"/>
            </a:endParaRPr>
          </a:p>
        </p:txBody>
      </p:sp>
      <p:sp>
        <p:nvSpPr>
          <p:cNvPr id="255" name="Google Shape;255;p28"/>
          <p:cNvSpPr txBox="1"/>
          <p:nvPr/>
        </p:nvSpPr>
        <p:spPr>
          <a:xfrm>
            <a:off x="1042625" y="1160675"/>
            <a:ext cx="7263000" cy="3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Após a validação dos resultados é possível concluir que o LSTM consegue ser uma grande ferramenta de aplicações para </a:t>
            </a:r>
            <a:r>
              <a:rPr lang="en">
                <a:solidFill>
                  <a:schemeClr val="dk1"/>
                </a:solidFill>
                <a:latin typeface="EB Garamond Medium"/>
                <a:ea typeface="EB Garamond Medium"/>
                <a:cs typeface="EB Garamond Medium"/>
                <a:sym typeface="EB Garamond Medium"/>
              </a:rPr>
              <a:t>previsibilidade</a:t>
            </a:r>
            <a:r>
              <a:rPr lang="en">
                <a:solidFill>
                  <a:schemeClr val="dk1"/>
                </a:solidFill>
                <a:latin typeface="EB Garamond Medium"/>
                <a:ea typeface="EB Garamond Medium"/>
                <a:cs typeface="EB Garamond Medium"/>
                <a:sym typeface="EB Garamond Medium"/>
              </a:rPr>
              <a:t> e compreensão das demandas de transportes privados em específicas localizações. Isso </a:t>
            </a:r>
            <a:r>
              <a:rPr b="1" lang="en">
                <a:solidFill>
                  <a:schemeClr val="dk1"/>
                </a:solidFill>
                <a:latin typeface="EB Garamond"/>
                <a:ea typeface="EB Garamond"/>
                <a:cs typeface="EB Garamond"/>
                <a:sym typeface="EB Garamond"/>
              </a:rPr>
              <a:t>abre margem para abordagens similares com outros tipos de dados semelhantes</a:t>
            </a:r>
            <a:r>
              <a:rPr lang="en">
                <a:solidFill>
                  <a:schemeClr val="dk1"/>
                </a:solidFill>
                <a:latin typeface="EB Garamond Medium"/>
                <a:ea typeface="EB Garamond Medium"/>
                <a:cs typeface="EB Garamond Medium"/>
                <a:sym typeface="EB Garamond Medium"/>
              </a:rPr>
              <a:t>, como demanda de transporte público, policiamento ou outros serviços de assistência momentânea.</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Entretanto dois grandes desafios descobertos desse tipo de aplicação são:</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ExtraBold"/>
                <a:ea typeface="EB Garamond ExtraBold"/>
                <a:cs typeface="EB Garamond ExtraBold"/>
                <a:sym typeface="EB Garamond ExtraBold"/>
              </a:rPr>
              <a:t>Desafio da Coleta de Dados</a:t>
            </a:r>
            <a:r>
              <a:rPr lang="en">
                <a:solidFill>
                  <a:schemeClr val="dk1"/>
                </a:solidFill>
                <a:latin typeface="EB Garamond Medium"/>
                <a:ea typeface="EB Garamond Medium"/>
                <a:cs typeface="EB Garamond Medium"/>
                <a:sym typeface="EB Garamond Medium"/>
              </a:rPr>
              <a:t>: No caso </a:t>
            </a:r>
            <a:r>
              <a:rPr lang="en">
                <a:solidFill>
                  <a:schemeClr val="dk1"/>
                </a:solidFill>
                <a:latin typeface="EB Garamond Medium"/>
                <a:ea typeface="EB Garamond Medium"/>
                <a:cs typeface="EB Garamond Medium"/>
                <a:sym typeface="EB Garamond Medium"/>
              </a:rPr>
              <a:t>deste</a:t>
            </a:r>
            <a:r>
              <a:rPr lang="en">
                <a:solidFill>
                  <a:schemeClr val="dk1"/>
                </a:solidFill>
                <a:latin typeface="EB Garamond Medium"/>
                <a:ea typeface="EB Garamond Medium"/>
                <a:cs typeface="EB Garamond Medium"/>
                <a:sym typeface="EB Garamond Medium"/>
              </a:rPr>
              <a:t> projeto a coleta de dados é feita de forma </a:t>
            </a:r>
            <a:r>
              <a:rPr lang="en">
                <a:solidFill>
                  <a:schemeClr val="dk1"/>
                </a:solidFill>
                <a:latin typeface="EB Garamond Medium"/>
                <a:ea typeface="EB Garamond Medium"/>
                <a:cs typeface="EB Garamond Medium"/>
                <a:sym typeface="EB Garamond Medium"/>
              </a:rPr>
              <a:t>eficiente</a:t>
            </a:r>
            <a:r>
              <a:rPr lang="en">
                <a:solidFill>
                  <a:schemeClr val="dk1"/>
                </a:solidFill>
                <a:latin typeface="EB Garamond Medium"/>
                <a:ea typeface="EB Garamond Medium"/>
                <a:cs typeface="EB Garamond Medium"/>
                <a:sym typeface="EB Garamond Medium"/>
              </a:rPr>
              <a:t> pela prefeitura de Nova York, garantindo uma abertura para as metodologias, porém em outros casos nem sempre isso acontece, como por exemplo transportes públicos em cidades brasileiras.</a:t>
            </a:r>
            <a:endParaRPr>
              <a:solidFill>
                <a:schemeClr val="dk1"/>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ExtraBold"/>
                <a:ea typeface="EB Garamond ExtraBold"/>
                <a:cs typeface="EB Garamond ExtraBold"/>
                <a:sym typeface="EB Garamond ExtraBold"/>
              </a:rPr>
              <a:t>Desafio</a:t>
            </a:r>
            <a:r>
              <a:rPr lang="en">
                <a:solidFill>
                  <a:schemeClr val="dk1"/>
                </a:solidFill>
                <a:latin typeface="EB Garamond ExtraBold"/>
                <a:ea typeface="EB Garamond ExtraBold"/>
                <a:cs typeface="EB Garamond ExtraBold"/>
                <a:sym typeface="EB Garamond ExtraBold"/>
              </a:rPr>
              <a:t> de Processamento</a:t>
            </a:r>
            <a:r>
              <a:rPr lang="en">
                <a:solidFill>
                  <a:schemeClr val="dk1"/>
                </a:solidFill>
                <a:latin typeface="EB Garamond Medium"/>
                <a:ea typeface="EB Garamond Medium"/>
                <a:cs typeface="EB Garamond Medium"/>
                <a:sym typeface="EB Garamond Medium"/>
              </a:rPr>
              <a:t>: A quantidade de dados aumenta exponencialmente a necessidade computacional, para melhores resultados seria necessário uma entrada com mais períodos e uma arquitetura da rede neural mais robusta, além, claro, do volume total dos dados. Idealmente seria mais dinâmico um processamento </a:t>
            </a:r>
            <a:r>
              <a:rPr lang="en">
                <a:solidFill>
                  <a:schemeClr val="dk1"/>
                </a:solidFill>
                <a:latin typeface="EB Garamond Medium"/>
                <a:ea typeface="EB Garamond Medium"/>
                <a:cs typeface="EB Garamond Medium"/>
                <a:sym typeface="EB Garamond Medium"/>
              </a:rPr>
              <a:t>distribuído</a:t>
            </a:r>
            <a:r>
              <a:rPr lang="en">
                <a:solidFill>
                  <a:schemeClr val="dk1"/>
                </a:solidFill>
                <a:latin typeface="EB Garamond Medium"/>
                <a:ea typeface="EB Garamond Medium"/>
                <a:cs typeface="EB Garamond Medium"/>
                <a:sym typeface="EB Garamond Medium"/>
              </a:rPr>
              <a:t> em nuvem.</a:t>
            </a:r>
            <a:endParaRPr>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29"/>
          <p:cNvSpPr txBox="1"/>
          <p:nvPr>
            <p:ph idx="4294967295" type="title"/>
          </p:nvPr>
        </p:nvSpPr>
        <p:spPr>
          <a:xfrm>
            <a:off x="3100450" y="1108775"/>
            <a:ext cx="5326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REFERÊNCIAS</a:t>
            </a:r>
            <a:endParaRPr sz="3000">
              <a:solidFill>
                <a:schemeClr val="accent2"/>
              </a:solidFill>
              <a:latin typeface="EB Garamond ExtraBold"/>
              <a:ea typeface="EB Garamond ExtraBold"/>
              <a:cs typeface="EB Garamond ExtraBold"/>
              <a:sym typeface="EB Garamond ExtraBold"/>
            </a:endParaRPr>
          </a:p>
        </p:txBody>
      </p:sp>
      <p:sp>
        <p:nvSpPr>
          <p:cNvPr id="262" name="Google Shape;262;p29"/>
          <p:cNvSpPr txBox="1"/>
          <p:nvPr/>
        </p:nvSpPr>
        <p:spPr>
          <a:xfrm>
            <a:off x="1375950" y="1811375"/>
            <a:ext cx="7994400" cy="2939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latin typeface="EB Garamond Medium"/>
                <a:ea typeface="EB Garamond Medium"/>
                <a:cs typeface="EB Garamond Medium"/>
                <a:sym typeface="EB Garamond Medium"/>
              </a:rPr>
              <a:t>Engineering Extreme Event Forecasting at Uber with Recurrent Neural Networks</a:t>
            </a:r>
            <a:r>
              <a:rPr lang="en">
                <a:solidFill>
                  <a:schemeClr val="dk1"/>
                </a:solidFill>
                <a:latin typeface="EB Garamond Medium"/>
                <a:ea typeface="EB Garamond Medium"/>
                <a:cs typeface="EB Garamond Medium"/>
                <a:sym typeface="EB Garamond Medium"/>
              </a:rPr>
              <a:t> </a:t>
            </a:r>
            <a:r>
              <a:rPr lang="en" u="sng">
                <a:solidFill>
                  <a:schemeClr val="hlink"/>
                </a:solidFill>
                <a:latin typeface="EB Garamond"/>
                <a:ea typeface="EB Garamond"/>
                <a:cs typeface="EB Garamond"/>
                <a:sym typeface="EB Garamond"/>
                <a:hlinkClick r:id="rId3"/>
              </a:rPr>
              <a:t>uber.com/en-BR/blog/neural-networks</a:t>
            </a:r>
            <a:endParaRPr>
              <a:solidFill>
                <a:schemeClr val="dk1"/>
              </a:solidFill>
              <a:latin typeface="EB Garamond"/>
              <a:ea typeface="EB Garamond"/>
              <a:cs typeface="EB Garamond"/>
              <a:sym typeface="EB Garamond"/>
            </a:endParaRPr>
          </a:p>
          <a:p>
            <a:pPr indent="0" lvl="0" marL="457200" rtl="0" algn="l">
              <a:spcBef>
                <a:spcPts val="1500"/>
              </a:spcBef>
              <a:spcAft>
                <a:spcPts val="0"/>
              </a:spcAft>
              <a:buNone/>
            </a:pPr>
            <a:r>
              <a:t/>
            </a:r>
            <a:endParaRPr sz="2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Medium"/>
                <a:ea typeface="EB Garamond Medium"/>
                <a:cs typeface="EB Garamond Medium"/>
                <a:sym typeface="EB Garamond Medium"/>
              </a:rPr>
              <a:t>Time-series Extreme Event Forecasting with Neural Networks at Uber</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            </a:t>
            </a:r>
            <a:r>
              <a:rPr lang="en" u="sng">
                <a:solidFill>
                  <a:schemeClr val="hlink"/>
                </a:solidFill>
                <a:latin typeface="EB Garamond"/>
                <a:ea typeface="EB Garamond"/>
                <a:cs typeface="EB Garamond"/>
                <a:sym typeface="EB Garamond"/>
                <a:hlinkClick r:id="rId4"/>
              </a:rPr>
              <a:t>cs.columbia.edu/~lierranli/publications/TSW2017_paper.pdf</a:t>
            </a:r>
            <a:endParaRPr>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Medium"/>
                <a:ea typeface="EB Garamond Medium"/>
                <a:cs typeface="EB Garamond Medium"/>
                <a:sym typeface="EB Garamond Medium"/>
              </a:rPr>
              <a:t>Open Data for All New Yorkers</a:t>
            </a:r>
            <a:r>
              <a:rPr lang="en">
                <a:solidFill>
                  <a:schemeClr val="dk1"/>
                </a:solidFill>
                <a:latin typeface="EB Garamond"/>
                <a:ea typeface="EB Garamond"/>
                <a:cs typeface="EB Garamond"/>
                <a:sym typeface="EB Garamond"/>
              </a:rPr>
              <a:t> </a:t>
            </a:r>
            <a:endParaRPr>
              <a:solidFill>
                <a:schemeClr val="dk1"/>
              </a:solidFill>
              <a:latin typeface="EB Garamond"/>
              <a:ea typeface="EB Garamond"/>
              <a:cs typeface="EB Garamond"/>
              <a:sym typeface="EB Garamond"/>
            </a:endParaRPr>
          </a:p>
          <a:p>
            <a:pPr indent="0" lvl="0" marL="457200" rtl="0" algn="l">
              <a:spcBef>
                <a:spcPts val="0"/>
              </a:spcBef>
              <a:spcAft>
                <a:spcPts val="0"/>
              </a:spcAft>
              <a:buNone/>
            </a:pPr>
            <a:r>
              <a:rPr lang="en" u="sng">
                <a:solidFill>
                  <a:schemeClr val="hlink"/>
                </a:solidFill>
                <a:latin typeface="EB Garamond"/>
                <a:ea typeface="EB Garamond"/>
                <a:cs typeface="EB Garamond"/>
                <a:sym typeface="EB Garamond"/>
                <a:hlinkClick r:id="rId5"/>
              </a:rPr>
              <a:t>opendata.cityofnewyork.us</a:t>
            </a:r>
            <a:endParaRPr>
              <a:solidFill>
                <a:schemeClr val="dk1"/>
              </a:solidFill>
              <a:latin typeface="EB Garamond"/>
              <a:ea typeface="EB Garamond"/>
              <a:cs typeface="EB Garamond"/>
              <a:sym typeface="EB Garamond"/>
            </a:endParaRPr>
          </a:p>
        </p:txBody>
      </p:sp>
      <p:pic>
        <p:nvPicPr>
          <p:cNvPr id="263" name="Google Shape;263;p29"/>
          <p:cNvPicPr preferRelativeResize="0"/>
          <p:nvPr/>
        </p:nvPicPr>
        <p:blipFill>
          <a:blip r:embed="rId6">
            <a:alphaModFix amt="90000"/>
          </a:blip>
          <a:stretch>
            <a:fillRect/>
          </a:stretch>
        </p:blipFill>
        <p:spPr>
          <a:xfrm>
            <a:off x="8367750" y="76500"/>
            <a:ext cx="551499" cy="787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3"/>
          <p:cNvSpPr txBox="1"/>
          <p:nvPr>
            <p:ph type="title"/>
          </p:nvPr>
        </p:nvSpPr>
        <p:spPr>
          <a:xfrm>
            <a:off x="3075525" y="202925"/>
            <a:ext cx="3614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accent2"/>
                </a:solidFill>
                <a:latin typeface="EB Garamond ExtraBold"/>
                <a:ea typeface="EB Garamond ExtraBold"/>
                <a:cs typeface="EB Garamond ExtraBold"/>
                <a:sym typeface="EB Garamond ExtraBold"/>
              </a:rPr>
              <a:t>OBJETIVO</a:t>
            </a:r>
            <a:endParaRPr sz="4000">
              <a:solidFill>
                <a:schemeClr val="accent2"/>
              </a:solidFill>
              <a:latin typeface="EB Garamond ExtraBold"/>
              <a:ea typeface="EB Garamond ExtraBold"/>
              <a:cs typeface="EB Garamond ExtraBold"/>
              <a:sym typeface="EB Garamond ExtraBold"/>
            </a:endParaRPr>
          </a:p>
        </p:txBody>
      </p:sp>
      <p:pic>
        <p:nvPicPr>
          <p:cNvPr id="84" name="Google Shape;84;p13"/>
          <p:cNvPicPr preferRelativeResize="0"/>
          <p:nvPr/>
        </p:nvPicPr>
        <p:blipFill>
          <a:blip r:embed="rId3">
            <a:alphaModFix/>
          </a:blip>
          <a:stretch>
            <a:fillRect/>
          </a:stretch>
        </p:blipFill>
        <p:spPr>
          <a:xfrm>
            <a:off x="1212313" y="2324650"/>
            <a:ext cx="6579523" cy="2818799"/>
          </a:xfrm>
          <a:prstGeom prst="rect">
            <a:avLst/>
          </a:prstGeom>
          <a:noFill/>
          <a:ln>
            <a:noFill/>
          </a:ln>
        </p:spPr>
      </p:pic>
      <p:sp>
        <p:nvSpPr>
          <p:cNvPr id="85" name="Google Shape;85;p13"/>
          <p:cNvSpPr txBox="1"/>
          <p:nvPr/>
        </p:nvSpPr>
        <p:spPr>
          <a:xfrm>
            <a:off x="398025" y="760900"/>
            <a:ext cx="8370900" cy="255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a:solidFill>
                  <a:schemeClr val="dk1"/>
                </a:solidFill>
                <a:latin typeface="EB Garamond Medium"/>
                <a:ea typeface="EB Garamond Medium"/>
                <a:cs typeface="EB Garamond Medium"/>
                <a:sym typeface="EB Garamond Medium"/>
              </a:rPr>
              <a:t>Esse projeto tem como função utilizar ferramentas e métodos da área de inteligência artificial, mais especificamente a rede neural </a:t>
            </a:r>
            <a:r>
              <a:rPr b="1" lang="en">
                <a:solidFill>
                  <a:schemeClr val="dk1"/>
                </a:solidFill>
                <a:latin typeface="EB Garamond"/>
                <a:ea typeface="EB Garamond"/>
                <a:cs typeface="EB Garamond"/>
                <a:sym typeface="EB Garamond"/>
              </a:rPr>
              <a:t>LSTM</a:t>
            </a:r>
            <a:r>
              <a:rPr lang="en">
                <a:solidFill>
                  <a:schemeClr val="dk1"/>
                </a:solidFill>
                <a:latin typeface="EB Garamond Medium"/>
                <a:ea typeface="EB Garamond Medium"/>
                <a:cs typeface="EB Garamond Medium"/>
                <a:sym typeface="EB Garamond Medium"/>
              </a:rPr>
              <a:t>, para previsão de demandas em certas localizações de transporte privado.</a:t>
            </a:r>
            <a:endParaRPr>
              <a:solidFill>
                <a:schemeClr val="dk1"/>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600">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EB Garamond Medium"/>
                <a:ea typeface="EB Garamond Medium"/>
                <a:cs typeface="EB Garamond Medium"/>
                <a:sym typeface="EB Garamond Medium"/>
              </a:rPr>
              <a:t>Como demonstração da aplicabilidade, é utilizado a base de dados de viagens de táxi coletada e disponibilizado pela prefeitura de Nova York para a </a:t>
            </a:r>
            <a:r>
              <a:rPr b="1" lang="en">
                <a:solidFill>
                  <a:schemeClr val="dk1"/>
                </a:solidFill>
                <a:latin typeface="EB Garamond"/>
                <a:ea typeface="EB Garamond"/>
                <a:cs typeface="EB Garamond"/>
                <a:sym typeface="EB Garamond"/>
              </a:rPr>
              <a:t>NYC Open Data</a:t>
            </a:r>
            <a:r>
              <a:rPr lang="en">
                <a:solidFill>
                  <a:schemeClr val="dk1"/>
                </a:solidFill>
                <a:latin typeface="EB Garamond Medium"/>
                <a:ea typeface="EB Garamond Medium"/>
                <a:cs typeface="EB Garamond Medium"/>
                <a:sym typeface="EB Garamond Medium"/>
              </a:rPr>
              <a:t>.</a:t>
            </a:r>
            <a:endParaRPr>
              <a:solidFill>
                <a:schemeClr val="dk1"/>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600">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Medium"/>
                <a:ea typeface="EB Garamond Medium"/>
                <a:cs typeface="EB Garamond Medium"/>
                <a:sym typeface="EB Garamond Medium"/>
              </a:rPr>
              <a:t>Ou seja, os resultados esperados são de obter o dataset, conseguir transformá-lo em uma </a:t>
            </a:r>
            <a:r>
              <a:rPr b="1" lang="en">
                <a:solidFill>
                  <a:schemeClr val="dk1"/>
                </a:solidFill>
                <a:latin typeface="EB Garamond"/>
                <a:ea typeface="EB Garamond"/>
                <a:cs typeface="EB Garamond"/>
                <a:sym typeface="EB Garamond"/>
              </a:rPr>
              <a:t>Série-Temporal</a:t>
            </a:r>
            <a:r>
              <a:rPr lang="en">
                <a:solidFill>
                  <a:schemeClr val="dk1"/>
                </a:solidFill>
                <a:latin typeface="EB Garamond Medium"/>
                <a:ea typeface="EB Garamond Medium"/>
                <a:cs typeface="EB Garamond Medium"/>
                <a:sym typeface="EB Garamond Medium"/>
              </a:rPr>
              <a:t> baseada na demanda em função do tempo, aplicar o LSTM e obter as previsões para datas futuras ou não informadas para o modelo.</a:t>
            </a:r>
            <a:endParaRPr>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4813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LSTM (LONG SHORT-TERM MEMORY)</a:t>
            </a:r>
            <a:endParaRPr sz="3000">
              <a:solidFill>
                <a:schemeClr val="accent2"/>
              </a:solidFill>
              <a:latin typeface="EB Garamond ExtraBold"/>
              <a:ea typeface="EB Garamond ExtraBold"/>
              <a:cs typeface="EB Garamond ExtraBold"/>
              <a:sym typeface="EB Garamond ExtraBold"/>
            </a:endParaRPr>
          </a:p>
        </p:txBody>
      </p:sp>
      <p:sp>
        <p:nvSpPr>
          <p:cNvPr id="91" name="Google Shape;91;p1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4"/>
          <p:cNvPicPr preferRelativeResize="0"/>
          <p:nvPr/>
        </p:nvPicPr>
        <p:blipFill>
          <a:blip r:embed="rId3">
            <a:alphaModFix/>
          </a:blip>
          <a:stretch>
            <a:fillRect/>
          </a:stretch>
        </p:blipFill>
        <p:spPr>
          <a:xfrm>
            <a:off x="4468749" y="2393050"/>
            <a:ext cx="3768300" cy="2512200"/>
          </a:xfrm>
          <a:prstGeom prst="rect">
            <a:avLst/>
          </a:prstGeom>
          <a:noFill/>
          <a:ln>
            <a:noFill/>
          </a:ln>
        </p:spPr>
      </p:pic>
      <p:sp>
        <p:nvSpPr>
          <p:cNvPr id="93" name="Google Shape;93;p14"/>
          <p:cNvSpPr txBox="1"/>
          <p:nvPr/>
        </p:nvSpPr>
        <p:spPr>
          <a:xfrm>
            <a:off x="380700" y="1386275"/>
            <a:ext cx="3939300" cy="344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EB Garamond Medium"/>
                <a:ea typeface="EB Garamond Medium"/>
                <a:cs typeface="EB Garamond Medium"/>
                <a:sym typeface="EB Garamond Medium"/>
              </a:rPr>
              <a:t>É uma Rede Neural Recorrente que guarda informações do processamento neural durante várias execuções.</a:t>
            </a:r>
            <a:endParaRPr sz="1600">
              <a:solidFill>
                <a:schemeClr val="dk1"/>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chemeClr val="dk1"/>
              </a:solidFill>
              <a:latin typeface="EB Garamond Medium"/>
              <a:ea typeface="EB Garamond Medium"/>
              <a:cs typeface="EB Garamond Medium"/>
              <a:sym typeface="EB Garamond Medium"/>
            </a:endParaRPr>
          </a:p>
          <a:p>
            <a:pPr indent="-330200" lvl="0" marL="457200" rtl="0" algn="l">
              <a:spcBef>
                <a:spcPts val="0"/>
              </a:spcBef>
              <a:spcAft>
                <a:spcPts val="0"/>
              </a:spcAft>
              <a:buClr>
                <a:schemeClr val="dk1"/>
              </a:buClr>
              <a:buSzPts val="1600"/>
              <a:buFont typeface="EB Garamond Medium"/>
              <a:buChar char="●"/>
            </a:pPr>
            <a:r>
              <a:rPr lang="en" sz="1600">
                <a:solidFill>
                  <a:schemeClr val="dk1"/>
                </a:solidFill>
                <a:latin typeface="EB Garamond Medium"/>
                <a:ea typeface="EB Garamond Medium"/>
                <a:cs typeface="EB Garamond Medium"/>
                <a:sym typeface="EB Garamond Medium"/>
              </a:rPr>
              <a:t>Idealmente aplicável em features e targets seriais, geralmente vinculados ao tempo.</a:t>
            </a:r>
            <a:endParaRPr sz="1600">
              <a:solidFill>
                <a:schemeClr val="dk1"/>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600">
              <a:solidFill>
                <a:schemeClr val="dk1"/>
              </a:solidFill>
              <a:latin typeface="EB Garamond Medium"/>
              <a:ea typeface="EB Garamond Medium"/>
              <a:cs typeface="EB Garamond Medium"/>
              <a:sym typeface="EB Garamond Medium"/>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EB Garamond Medium"/>
                <a:ea typeface="EB Garamond Medium"/>
                <a:cs typeface="EB Garamond Medium"/>
                <a:sym typeface="EB Garamond Medium"/>
              </a:rPr>
              <a:t>Possui uma </a:t>
            </a:r>
            <a:r>
              <a:rPr b="1" lang="en" sz="1600">
                <a:solidFill>
                  <a:schemeClr val="dk1"/>
                </a:solidFill>
                <a:latin typeface="EB Garamond"/>
                <a:ea typeface="EB Garamond"/>
                <a:cs typeface="EB Garamond"/>
                <a:sym typeface="EB Garamond"/>
              </a:rPr>
              <a:t>Entrada (X)</a:t>
            </a:r>
            <a:r>
              <a:rPr lang="en" sz="1600">
                <a:solidFill>
                  <a:schemeClr val="dk1"/>
                </a:solidFill>
                <a:latin typeface="EB Garamond Medium"/>
                <a:ea typeface="EB Garamond Medium"/>
                <a:cs typeface="EB Garamond Medium"/>
                <a:sym typeface="EB Garamond Medium"/>
              </a:rPr>
              <a:t> de um período de tempo anterior e </a:t>
            </a:r>
            <a:r>
              <a:rPr b="1" lang="en" sz="1600">
                <a:solidFill>
                  <a:schemeClr val="dk1"/>
                </a:solidFill>
                <a:latin typeface="EB Garamond"/>
                <a:ea typeface="EB Garamond"/>
                <a:cs typeface="EB Garamond"/>
                <a:sym typeface="EB Garamond"/>
              </a:rPr>
              <a:t>Saída (Y)</a:t>
            </a:r>
            <a:r>
              <a:rPr lang="en" sz="1600">
                <a:solidFill>
                  <a:schemeClr val="dk1"/>
                </a:solidFill>
                <a:latin typeface="EB Garamond Medium"/>
                <a:ea typeface="EB Garamond Medium"/>
                <a:cs typeface="EB Garamond Medium"/>
                <a:sym typeface="EB Garamond Medium"/>
              </a:rPr>
              <a:t> d</a:t>
            </a:r>
            <a:r>
              <a:rPr lang="en" sz="1600">
                <a:solidFill>
                  <a:schemeClr val="dk1"/>
                </a:solidFill>
                <a:latin typeface="EB Garamond Medium"/>
                <a:ea typeface="EB Garamond Medium"/>
                <a:cs typeface="EB Garamond Medium"/>
                <a:sym typeface="EB Garamond Medium"/>
              </a:rPr>
              <a:t>e um período geralmente menor do tempo posterior.</a:t>
            </a:r>
            <a:endParaRPr sz="1600">
              <a:solidFill>
                <a:schemeClr val="dk1"/>
              </a:solidFill>
              <a:latin typeface="EB Garamond Medium"/>
              <a:ea typeface="EB Garamond Medium"/>
              <a:cs typeface="EB Garamond Medium"/>
              <a:sym typeface="EB Garamond Medium"/>
            </a:endParaRPr>
          </a:p>
        </p:txBody>
      </p:sp>
      <p:pic>
        <p:nvPicPr>
          <p:cNvPr id="94" name="Google Shape;94;p14"/>
          <p:cNvPicPr preferRelativeResize="0"/>
          <p:nvPr/>
        </p:nvPicPr>
        <p:blipFill rotWithShape="1">
          <a:blip r:embed="rId4">
            <a:alphaModFix/>
          </a:blip>
          <a:srcRect b="0" l="0" r="44912" t="0"/>
          <a:stretch/>
        </p:blipFill>
        <p:spPr>
          <a:xfrm>
            <a:off x="4392550" y="1086925"/>
            <a:ext cx="1829483" cy="121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BASE DE DADOS</a:t>
            </a:r>
            <a:endParaRPr sz="3000">
              <a:solidFill>
                <a:schemeClr val="accent2"/>
              </a:solidFill>
              <a:latin typeface="EB Garamond ExtraBold"/>
              <a:ea typeface="EB Garamond ExtraBold"/>
              <a:cs typeface="EB Garamond ExtraBold"/>
              <a:sym typeface="EB Garamond ExtraBold"/>
            </a:endParaRPr>
          </a:p>
        </p:txBody>
      </p:sp>
      <p:sp>
        <p:nvSpPr>
          <p:cNvPr id="100" name="Google Shape;100;p1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5"/>
          <p:cNvSpPr txBox="1"/>
          <p:nvPr/>
        </p:nvSpPr>
        <p:spPr>
          <a:xfrm>
            <a:off x="533400" y="838200"/>
            <a:ext cx="30000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accent2"/>
              </a:buClr>
              <a:buSzPts val="2400"/>
              <a:buFont typeface="EB Garamond"/>
              <a:buChar char="●"/>
            </a:pPr>
            <a:r>
              <a:rPr b="1" lang="en" sz="2400">
                <a:solidFill>
                  <a:schemeClr val="accent2"/>
                </a:solidFill>
                <a:latin typeface="EB Garamond"/>
                <a:ea typeface="EB Garamond"/>
                <a:cs typeface="EB Garamond"/>
                <a:sym typeface="EB Garamond"/>
              </a:rPr>
              <a:t>NYC Open Data</a:t>
            </a:r>
            <a:endParaRPr b="1">
              <a:latin typeface="EB Garamond"/>
              <a:ea typeface="EB Garamond"/>
              <a:cs typeface="EB Garamond"/>
              <a:sym typeface="EB Garamond"/>
            </a:endParaRPr>
          </a:p>
        </p:txBody>
      </p:sp>
      <p:sp>
        <p:nvSpPr>
          <p:cNvPr id="102" name="Google Shape;102;p15"/>
          <p:cNvSpPr txBox="1"/>
          <p:nvPr/>
        </p:nvSpPr>
        <p:spPr>
          <a:xfrm>
            <a:off x="691500" y="1432600"/>
            <a:ext cx="7272300" cy="197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Medium"/>
                <a:ea typeface="EB Garamond Medium"/>
                <a:cs typeface="EB Garamond Medium"/>
                <a:sym typeface="EB Garamond Medium"/>
              </a:rPr>
              <a:t>O NYC Open Data é um conjunto de datasets abertos gerados por agências e parcerias da prefeitura de Nova York com intuito de manter transparência e acessibilidade das informações.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Char char="●"/>
            </a:pPr>
            <a:r>
              <a:rPr lang="en">
                <a:solidFill>
                  <a:schemeClr val="dk1"/>
                </a:solidFill>
                <a:latin typeface="EB Garamond Medium"/>
                <a:ea typeface="EB Garamond Medium"/>
                <a:cs typeface="EB Garamond Medium"/>
                <a:sym typeface="EB Garamond Medium"/>
              </a:rPr>
              <a:t>Utiliza os serviços da </a:t>
            </a:r>
            <a:r>
              <a:rPr b="1" lang="en">
                <a:solidFill>
                  <a:schemeClr val="dk1"/>
                </a:solidFill>
                <a:latin typeface="EB Garamond"/>
                <a:ea typeface="EB Garamond"/>
                <a:cs typeface="EB Garamond"/>
                <a:sym typeface="EB Garamond"/>
              </a:rPr>
              <a:t>Socrata</a:t>
            </a:r>
            <a:r>
              <a:rPr lang="en">
                <a:solidFill>
                  <a:schemeClr val="dk1"/>
                </a:solidFill>
                <a:latin typeface="EB Garamond Medium"/>
                <a:ea typeface="EB Garamond Medium"/>
                <a:cs typeface="EB Garamond Medium"/>
                <a:sym typeface="EB Garamond Medium"/>
              </a:rPr>
              <a:t> que é uma empresa B2G de plataformas de base de dados. Possui uma API própria capaz de obter acesso aos dados utilizando chamadas otimizadas de CRUD e formatos específicos.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p:txBody>
      </p:sp>
      <p:pic>
        <p:nvPicPr>
          <p:cNvPr id="103" name="Google Shape;103;p15"/>
          <p:cNvPicPr preferRelativeResize="0"/>
          <p:nvPr/>
        </p:nvPicPr>
        <p:blipFill rotWithShape="1">
          <a:blip r:embed="rId3">
            <a:alphaModFix/>
          </a:blip>
          <a:srcRect b="0" l="0" r="0" t="18227"/>
          <a:stretch/>
        </p:blipFill>
        <p:spPr>
          <a:xfrm>
            <a:off x="666750" y="3017600"/>
            <a:ext cx="7531725" cy="85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BASE DE DADOS</a:t>
            </a:r>
            <a:endParaRPr sz="3000">
              <a:solidFill>
                <a:schemeClr val="accent2"/>
              </a:solidFill>
              <a:latin typeface="EB Garamond ExtraBold"/>
              <a:ea typeface="EB Garamond ExtraBold"/>
              <a:cs typeface="EB Garamond ExtraBold"/>
              <a:sym typeface="EB Garamond ExtraBold"/>
            </a:endParaRPr>
          </a:p>
        </p:txBody>
      </p:sp>
      <p:sp>
        <p:nvSpPr>
          <p:cNvPr id="109" name="Google Shape;109;p1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6"/>
          <p:cNvSpPr txBox="1"/>
          <p:nvPr/>
        </p:nvSpPr>
        <p:spPr>
          <a:xfrm>
            <a:off x="533400" y="838200"/>
            <a:ext cx="36621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accent2"/>
              </a:buClr>
              <a:buSzPts val="2400"/>
              <a:buFont typeface="EB Garamond"/>
              <a:buChar char="●"/>
            </a:pPr>
            <a:r>
              <a:rPr b="1" lang="en" sz="2400">
                <a:solidFill>
                  <a:schemeClr val="accent2"/>
                </a:solidFill>
                <a:latin typeface="EB Garamond"/>
                <a:ea typeface="EB Garamond"/>
                <a:cs typeface="EB Garamond"/>
                <a:sym typeface="EB Garamond"/>
              </a:rPr>
              <a:t>Yellow Taxi Trip Data</a:t>
            </a:r>
            <a:endParaRPr b="1">
              <a:latin typeface="EB Garamond"/>
              <a:ea typeface="EB Garamond"/>
              <a:cs typeface="EB Garamond"/>
              <a:sym typeface="EB Garamond"/>
            </a:endParaRPr>
          </a:p>
        </p:txBody>
      </p:sp>
      <p:pic>
        <p:nvPicPr>
          <p:cNvPr id="111" name="Google Shape;111;p16"/>
          <p:cNvPicPr preferRelativeResize="0"/>
          <p:nvPr/>
        </p:nvPicPr>
        <p:blipFill rotWithShape="1">
          <a:blip r:embed="rId3">
            <a:alphaModFix/>
          </a:blip>
          <a:srcRect b="6950" l="15326" r="1919" t="2543"/>
          <a:stretch/>
        </p:blipFill>
        <p:spPr>
          <a:xfrm>
            <a:off x="4315375" y="656400"/>
            <a:ext cx="4567500" cy="3988500"/>
          </a:xfrm>
          <a:prstGeom prst="round2DiagRect">
            <a:avLst>
              <a:gd fmla="val 16667" name="adj1"/>
              <a:gd fmla="val 0" name="adj2"/>
            </a:avLst>
          </a:prstGeom>
          <a:noFill/>
          <a:ln>
            <a:noFill/>
          </a:ln>
        </p:spPr>
      </p:pic>
      <p:sp>
        <p:nvSpPr>
          <p:cNvPr id="112" name="Google Shape;112;p16"/>
          <p:cNvSpPr txBox="1"/>
          <p:nvPr/>
        </p:nvSpPr>
        <p:spPr>
          <a:xfrm>
            <a:off x="5448875" y="4265250"/>
            <a:ext cx="34032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EB Garamond"/>
                <a:ea typeface="EB Garamond"/>
                <a:cs typeface="EB Garamond"/>
                <a:sym typeface="EB Garamond"/>
              </a:rPr>
              <a:t>263 Zonas de </a:t>
            </a:r>
            <a:r>
              <a:rPr b="1" lang="en" sz="1200">
                <a:solidFill>
                  <a:schemeClr val="accent3"/>
                </a:solidFill>
                <a:latin typeface="EB Garamond"/>
                <a:ea typeface="EB Garamond"/>
                <a:cs typeface="EB Garamond"/>
                <a:sym typeface="EB Garamond"/>
              </a:rPr>
              <a:t>Táxi</a:t>
            </a:r>
            <a:r>
              <a:rPr b="1" lang="en" sz="1200">
                <a:solidFill>
                  <a:schemeClr val="accent3"/>
                </a:solidFill>
                <a:latin typeface="EB Garamond"/>
                <a:ea typeface="EB Garamond"/>
                <a:cs typeface="EB Garamond"/>
                <a:sym typeface="EB Garamond"/>
              </a:rPr>
              <a:t> em Nova York</a:t>
            </a:r>
            <a:endParaRPr b="1" sz="1200">
              <a:solidFill>
                <a:schemeClr val="accent3"/>
              </a:solidFill>
              <a:latin typeface="EB Garamond"/>
              <a:ea typeface="EB Garamond"/>
              <a:cs typeface="EB Garamond"/>
              <a:sym typeface="EB Garamond"/>
            </a:endParaRPr>
          </a:p>
        </p:txBody>
      </p:sp>
      <p:sp>
        <p:nvSpPr>
          <p:cNvPr id="113" name="Google Shape;113;p16"/>
          <p:cNvSpPr txBox="1"/>
          <p:nvPr/>
        </p:nvSpPr>
        <p:spPr>
          <a:xfrm>
            <a:off x="450650" y="1330100"/>
            <a:ext cx="3744900" cy="31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Uma das bases de dados do NYC Open Data é o Yellow Taxi Trip Data que é basicamente os registros de todas as viagens de táxi que ocorreram na cidade de nova york desde 2009.</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Contém</a:t>
            </a:r>
            <a:r>
              <a:rPr lang="en">
                <a:solidFill>
                  <a:schemeClr val="dk1"/>
                </a:solidFill>
                <a:latin typeface="EB Garamond Medium"/>
                <a:ea typeface="EB Garamond Medium"/>
                <a:cs typeface="EB Garamond Medium"/>
                <a:sym typeface="EB Garamond Medium"/>
              </a:rPr>
              <a:t> diversas informações como a data, horário e localização do embarque e desembarque, distância percorrida, valor, gorjeta e etc.</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2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Nesse projeto, o foco é analisar apenas a data-horário e localização das viagens, então é coletado apenas essas duas colunas. Além disso é obtido os registros das </a:t>
            </a:r>
            <a:r>
              <a:rPr b="1" lang="en">
                <a:solidFill>
                  <a:schemeClr val="dk1"/>
                </a:solidFill>
                <a:latin typeface="EB Garamond"/>
                <a:ea typeface="EB Garamond"/>
                <a:cs typeface="EB Garamond"/>
                <a:sym typeface="EB Garamond"/>
              </a:rPr>
              <a:t>263 Zonas de Táxi </a:t>
            </a:r>
            <a:r>
              <a:rPr lang="en">
                <a:solidFill>
                  <a:schemeClr val="dk1"/>
                </a:solidFill>
                <a:latin typeface="EB Garamond Medium"/>
                <a:ea typeface="EB Garamond Medium"/>
                <a:cs typeface="EB Garamond Medium"/>
                <a:sym typeface="EB Garamond Medium"/>
              </a:rPr>
              <a:t>e seu </a:t>
            </a:r>
            <a:r>
              <a:rPr b="1" lang="en">
                <a:solidFill>
                  <a:schemeClr val="dk1"/>
                </a:solidFill>
                <a:latin typeface="EB Garamond"/>
                <a:ea typeface="EB Garamond"/>
                <a:cs typeface="EB Garamond"/>
                <a:sym typeface="EB Garamond"/>
              </a:rPr>
              <a:t>GeoJSON</a:t>
            </a:r>
            <a:r>
              <a:rPr lang="en">
                <a:solidFill>
                  <a:schemeClr val="dk1"/>
                </a:solidFill>
                <a:latin typeface="EB Garamond Medium"/>
                <a:ea typeface="EB Garamond Medium"/>
                <a:cs typeface="EB Garamond Medium"/>
                <a:sym typeface="EB Garamond Medium"/>
              </a:rPr>
              <a:t> para plotagem do mapa, disponibilizado também pela NYC Open Data.</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FORMATAÇÃO</a:t>
            </a:r>
            <a:r>
              <a:rPr lang="en" sz="3000">
                <a:solidFill>
                  <a:schemeClr val="accent2"/>
                </a:solidFill>
                <a:latin typeface="EB Garamond ExtraBold"/>
                <a:ea typeface="EB Garamond ExtraBold"/>
                <a:cs typeface="EB Garamond ExtraBold"/>
                <a:sym typeface="EB Garamond ExtraBold"/>
              </a:rPr>
              <a:t> DOS DADOS</a:t>
            </a:r>
            <a:endParaRPr sz="3000">
              <a:solidFill>
                <a:schemeClr val="accent2"/>
              </a:solidFill>
              <a:latin typeface="EB Garamond ExtraBold"/>
              <a:ea typeface="EB Garamond ExtraBold"/>
              <a:cs typeface="EB Garamond ExtraBold"/>
              <a:sym typeface="EB Garamond ExtraBold"/>
            </a:endParaRPr>
          </a:p>
        </p:txBody>
      </p:sp>
      <p:sp>
        <p:nvSpPr>
          <p:cNvPr id="119" name="Google Shape;119;p1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17"/>
          <p:cNvSpPr txBox="1"/>
          <p:nvPr/>
        </p:nvSpPr>
        <p:spPr>
          <a:xfrm>
            <a:off x="570175" y="1111050"/>
            <a:ext cx="6111600" cy="15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Medium"/>
                <a:ea typeface="EB Garamond Medium"/>
                <a:cs typeface="EB Garamond Medium"/>
                <a:sym typeface="EB Garamond Medium"/>
              </a:rPr>
              <a:t>Como o nível de processamento é limitado e o objetivo do projeto é apenas demonstrativo, será utilizado apenas o dataset de </a:t>
            </a:r>
            <a:r>
              <a:rPr b="1" lang="en" sz="1800">
                <a:solidFill>
                  <a:schemeClr val="dk1"/>
                </a:solidFill>
                <a:latin typeface="EB Garamond"/>
                <a:ea typeface="EB Garamond"/>
                <a:cs typeface="EB Garamond"/>
                <a:sym typeface="EB Garamond"/>
              </a:rPr>
              <a:t>2019</a:t>
            </a:r>
            <a:r>
              <a:rPr lang="en" sz="1800">
                <a:solidFill>
                  <a:schemeClr val="dk1"/>
                </a:solidFill>
                <a:latin typeface="EB Garamond Medium"/>
                <a:ea typeface="EB Garamond Medium"/>
                <a:cs typeface="EB Garamond Medium"/>
                <a:sym typeface="EB Garamond Medium"/>
              </a:rPr>
              <a:t> com </a:t>
            </a:r>
            <a:r>
              <a:rPr b="1" lang="en" sz="1800">
                <a:solidFill>
                  <a:schemeClr val="dk1"/>
                </a:solidFill>
                <a:latin typeface="EB Garamond"/>
                <a:ea typeface="EB Garamond"/>
                <a:cs typeface="EB Garamond"/>
                <a:sym typeface="EB Garamond"/>
              </a:rPr>
              <a:t>7 dias de Entrada (INPUT) e 1 dia de Saída (OUTPUT )</a:t>
            </a:r>
            <a:r>
              <a:rPr lang="en" sz="1800">
                <a:solidFill>
                  <a:schemeClr val="dk1"/>
                </a:solidFill>
                <a:latin typeface="EB Garamond Medium"/>
                <a:ea typeface="EB Garamond Medium"/>
                <a:cs typeface="EB Garamond Medium"/>
                <a:sym typeface="EB Garamond Medium"/>
              </a:rPr>
              <a:t>.</a:t>
            </a:r>
            <a:endParaRPr sz="1800">
              <a:solidFill>
                <a:schemeClr val="dk1"/>
              </a:solidFill>
              <a:latin typeface="EB Garamond Medium"/>
              <a:ea typeface="EB Garamond Medium"/>
              <a:cs typeface="EB Garamond Medium"/>
              <a:sym typeface="EB Garamond Medium"/>
            </a:endParaRPr>
          </a:p>
        </p:txBody>
      </p:sp>
      <p:pic>
        <p:nvPicPr>
          <p:cNvPr id="121" name="Google Shape;121;p17"/>
          <p:cNvPicPr preferRelativeResize="0"/>
          <p:nvPr/>
        </p:nvPicPr>
        <p:blipFill>
          <a:blip r:embed="rId3">
            <a:alphaModFix/>
          </a:blip>
          <a:stretch>
            <a:fillRect/>
          </a:stretch>
        </p:blipFill>
        <p:spPr>
          <a:xfrm>
            <a:off x="5116550" y="2164300"/>
            <a:ext cx="3366676" cy="2433150"/>
          </a:xfrm>
          <a:prstGeom prst="rect">
            <a:avLst/>
          </a:prstGeom>
          <a:noFill/>
          <a:ln>
            <a:noFill/>
          </a:ln>
        </p:spPr>
      </p:pic>
      <p:sp>
        <p:nvSpPr>
          <p:cNvPr id="122" name="Google Shape;122;p17"/>
          <p:cNvSpPr txBox="1"/>
          <p:nvPr/>
        </p:nvSpPr>
        <p:spPr>
          <a:xfrm>
            <a:off x="570175" y="2209575"/>
            <a:ext cx="4327800" cy="19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Medium"/>
                <a:ea typeface="EB Garamond Medium"/>
                <a:cs typeface="EB Garamond Medium"/>
                <a:sym typeface="EB Garamond Medium"/>
              </a:rPr>
              <a:t>A validação do teste será feita com os as entradas e saídas de teste que serão os últimos períodos da base de dados.</a:t>
            </a:r>
            <a:endParaRPr sz="18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8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sz="1800">
                <a:solidFill>
                  <a:schemeClr val="dk1"/>
                </a:solidFill>
                <a:latin typeface="EB Garamond Medium"/>
                <a:ea typeface="EB Garamond Medium"/>
                <a:cs typeface="EB Garamond Medium"/>
                <a:sym typeface="EB Garamond Medium"/>
              </a:rPr>
              <a:t>Ou seja, o objetivo é:</a:t>
            </a:r>
            <a:endParaRPr sz="18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b="1" lang="en" sz="1800" u="sng">
                <a:solidFill>
                  <a:schemeClr val="dk1"/>
                </a:solidFill>
                <a:latin typeface="EB Garamond"/>
                <a:ea typeface="EB Garamond"/>
                <a:cs typeface="EB Garamond"/>
                <a:sym typeface="EB Garamond"/>
              </a:rPr>
              <a:t>Prever um Dia baseado na Semana anterior</a:t>
            </a:r>
            <a:r>
              <a:rPr lang="en" sz="1800">
                <a:solidFill>
                  <a:schemeClr val="dk1"/>
                </a:solidFill>
                <a:latin typeface="EB Garamond Medium"/>
                <a:ea typeface="EB Garamond Medium"/>
                <a:cs typeface="EB Garamond Medium"/>
                <a:sym typeface="EB Garamond Medium"/>
              </a:rPr>
              <a:t>.</a:t>
            </a:r>
            <a:endParaRPr sz="1800">
              <a:solidFill>
                <a:schemeClr val="dk1"/>
              </a:solidFill>
              <a:latin typeface="EB Garamond Medium"/>
              <a:ea typeface="EB Garamond Medium"/>
              <a:cs typeface="EB Garamond Medium"/>
              <a:sym typeface="EB Garamo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TRATAMENTO DE DADOS</a:t>
            </a:r>
            <a:endParaRPr sz="3000">
              <a:solidFill>
                <a:schemeClr val="accent2"/>
              </a:solidFill>
              <a:latin typeface="EB Garamond ExtraBold"/>
              <a:ea typeface="EB Garamond ExtraBold"/>
              <a:cs typeface="EB Garamond ExtraBold"/>
              <a:sym typeface="EB Garamond ExtraBold"/>
            </a:endParaRPr>
          </a:p>
        </p:txBody>
      </p:sp>
      <p:sp>
        <p:nvSpPr>
          <p:cNvPr id="128" name="Google Shape;128;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18"/>
          <p:cNvPicPr preferRelativeResize="0"/>
          <p:nvPr/>
        </p:nvPicPr>
        <p:blipFill rotWithShape="1">
          <a:blip r:embed="rId3">
            <a:alphaModFix/>
          </a:blip>
          <a:srcRect b="34541" l="2440" r="2240" t="1434"/>
          <a:stretch/>
        </p:blipFill>
        <p:spPr>
          <a:xfrm>
            <a:off x="1823750" y="2655675"/>
            <a:ext cx="2315350" cy="2121150"/>
          </a:xfrm>
          <a:prstGeom prst="rect">
            <a:avLst/>
          </a:prstGeom>
          <a:noFill/>
          <a:ln>
            <a:noFill/>
          </a:ln>
        </p:spPr>
      </p:pic>
      <p:pic>
        <p:nvPicPr>
          <p:cNvPr id="130" name="Google Shape;130;p18"/>
          <p:cNvPicPr preferRelativeResize="0"/>
          <p:nvPr/>
        </p:nvPicPr>
        <p:blipFill rotWithShape="1">
          <a:blip r:embed="rId4">
            <a:alphaModFix/>
          </a:blip>
          <a:srcRect b="35664" l="4247" r="4202" t="1280"/>
          <a:stretch/>
        </p:blipFill>
        <p:spPr>
          <a:xfrm>
            <a:off x="5282575" y="2655675"/>
            <a:ext cx="978650" cy="2082300"/>
          </a:xfrm>
          <a:prstGeom prst="rect">
            <a:avLst/>
          </a:prstGeom>
          <a:noFill/>
          <a:ln>
            <a:noFill/>
          </a:ln>
        </p:spPr>
      </p:pic>
      <p:pic>
        <p:nvPicPr>
          <p:cNvPr id="131" name="Google Shape;131;p18"/>
          <p:cNvPicPr preferRelativeResize="0"/>
          <p:nvPr/>
        </p:nvPicPr>
        <p:blipFill rotWithShape="1">
          <a:blip r:embed="rId5">
            <a:alphaModFix/>
          </a:blip>
          <a:srcRect b="7739" l="0" r="0" t="-7740"/>
          <a:stretch/>
        </p:blipFill>
        <p:spPr>
          <a:xfrm>
            <a:off x="5294275" y="1243249"/>
            <a:ext cx="2433180" cy="702600"/>
          </a:xfrm>
          <a:prstGeom prst="rect">
            <a:avLst/>
          </a:prstGeom>
          <a:noFill/>
          <a:ln>
            <a:noFill/>
          </a:ln>
        </p:spPr>
      </p:pic>
      <p:sp>
        <p:nvSpPr>
          <p:cNvPr id="132" name="Google Shape;132;p18"/>
          <p:cNvSpPr txBox="1"/>
          <p:nvPr/>
        </p:nvSpPr>
        <p:spPr>
          <a:xfrm>
            <a:off x="404025" y="1005275"/>
            <a:ext cx="5104800" cy="18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Para </a:t>
            </a:r>
            <a:r>
              <a:rPr lang="en">
                <a:solidFill>
                  <a:schemeClr val="dk1"/>
                </a:solidFill>
                <a:latin typeface="EB Garamond Medium"/>
                <a:ea typeface="EB Garamond Medium"/>
                <a:cs typeface="EB Garamond Medium"/>
                <a:sym typeface="EB Garamond Medium"/>
              </a:rPr>
              <a:t>a aplicação do</a:t>
            </a:r>
            <a:r>
              <a:rPr lang="en">
                <a:solidFill>
                  <a:schemeClr val="dk1"/>
                </a:solidFill>
                <a:latin typeface="EB Garamond Medium"/>
                <a:ea typeface="EB Garamond Medium"/>
                <a:cs typeface="EB Garamond Medium"/>
                <a:sym typeface="EB Garamond Medium"/>
              </a:rPr>
              <a:t> dataset, é necessário um tratamento de dados: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800">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AutoNum type="arabicPeriod"/>
            </a:pPr>
            <a:r>
              <a:rPr lang="en">
                <a:solidFill>
                  <a:schemeClr val="dk1"/>
                </a:solidFill>
                <a:latin typeface="EB Garamond Medium"/>
                <a:ea typeface="EB Garamond Medium"/>
                <a:cs typeface="EB Garamond Medium"/>
                <a:sym typeface="EB Garamond Medium"/>
              </a:rPr>
              <a:t>Padronização das Datas.</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AutoNum type="arabicPeriod"/>
            </a:pPr>
            <a:r>
              <a:rPr lang="en">
                <a:solidFill>
                  <a:schemeClr val="dk1"/>
                </a:solidFill>
                <a:latin typeface="EB Garamond Medium"/>
                <a:ea typeface="EB Garamond Medium"/>
                <a:cs typeface="EB Garamond Medium"/>
                <a:sym typeface="EB Garamond Medium"/>
              </a:rPr>
              <a:t>Excluir datas erradas ou nulas.</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AutoNum type="arabicPeriod"/>
            </a:pPr>
            <a:r>
              <a:rPr lang="en">
                <a:solidFill>
                  <a:schemeClr val="dk1"/>
                </a:solidFill>
                <a:latin typeface="EB Garamond Medium"/>
                <a:ea typeface="EB Garamond Medium"/>
                <a:cs typeface="EB Garamond Medium"/>
                <a:sym typeface="EB Garamond Medium"/>
              </a:rPr>
              <a:t>Transformar as datas em um Tempo Percorrido.</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AutoNum type="arabicPeriod"/>
            </a:pPr>
            <a:r>
              <a:rPr lang="en">
                <a:solidFill>
                  <a:schemeClr val="dk1"/>
                </a:solidFill>
                <a:latin typeface="EB Garamond Medium"/>
                <a:ea typeface="EB Garamond Medium"/>
                <a:cs typeface="EB Garamond Medium"/>
                <a:sym typeface="EB Garamond Medium"/>
              </a:rPr>
              <a:t>Definir uma constante de </a:t>
            </a:r>
            <a:r>
              <a:rPr b="1" lang="en">
                <a:solidFill>
                  <a:schemeClr val="dk1"/>
                </a:solidFill>
                <a:latin typeface="EB Garamond"/>
                <a:ea typeface="EB Garamond"/>
                <a:cs typeface="EB Garamond"/>
                <a:sym typeface="EB Garamond"/>
              </a:rPr>
              <a:t>Período</a:t>
            </a:r>
            <a:r>
              <a:rPr lang="en">
                <a:solidFill>
                  <a:schemeClr val="dk1"/>
                </a:solidFill>
                <a:latin typeface="EB Garamond Medium"/>
                <a:ea typeface="EB Garamond Medium"/>
                <a:cs typeface="EB Garamond Medium"/>
                <a:sym typeface="EB Garamond Medium"/>
              </a:rPr>
              <a:t> de Tempo.</a:t>
            </a:r>
            <a:endParaRPr>
              <a:solidFill>
                <a:schemeClr val="dk1"/>
              </a:solidFill>
              <a:latin typeface="EB Garamond Medium"/>
              <a:ea typeface="EB Garamond Medium"/>
              <a:cs typeface="EB Garamond Medium"/>
              <a:sym typeface="EB Garamond Medium"/>
            </a:endParaRPr>
          </a:p>
          <a:p>
            <a:pPr indent="-317500" lvl="0" marL="457200" rtl="0" algn="l">
              <a:spcBef>
                <a:spcPts val="0"/>
              </a:spcBef>
              <a:spcAft>
                <a:spcPts val="0"/>
              </a:spcAft>
              <a:buClr>
                <a:schemeClr val="dk1"/>
              </a:buClr>
              <a:buSzPts val="1400"/>
              <a:buFont typeface="EB Garamond Medium"/>
              <a:buAutoNum type="arabicPeriod"/>
            </a:pPr>
            <a:r>
              <a:rPr lang="en">
                <a:solidFill>
                  <a:schemeClr val="dk1"/>
                </a:solidFill>
                <a:latin typeface="EB Garamond Medium"/>
                <a:ea typeface="EB Garamond Medium"/>
                <a:cs typeface="EB Garamond Medium"/>
                <a:sym typeface="EB Garamond Medium"/>
              </a:rPr>
              <a:t>Definir as </a:t>
            </a:r>
            <a:r>
              <a:rPr b="1" lang="en">
                <a:solidFill>
                  <a:schemeClr val="dk1"/>
                </a:solidFill>
                <a:latin typeface="EB Garamond"/>
                <a:ea typeface="EB Garamond"/>
                <a:cs typeface="EB Garamond"/>
                <a:sym typeface="EB Garamond"/>
              </a:rPr>
              <a:t>Requisições</a:t>
            </a:r>
            <a:r>
              <a:rPr lang="en">
                <a:solidFill>
                  <a:schemeClr val="dk1"/>
                </a:solidFill>
                <a:latin typeface="EB Garamond Medium"/>
                <a:ea typeface="EB Garamond Medium"/>
                <a:cs typeface="EB Garamond Medium"/>
                <a:sym typeface="EB Garamond Medium"/>
              </a:rPr>
              <a:t> com agrupamento pelo Período.</a:t>
            </a:r>
            <a:endParaRPr>
              <a:solidFill>
                <a:schemeClr val="dk1"/>
              </a:solidFill>
              <a:latin typeface="EB Garamond Medium"/>
              <a:ea typeface="EB Garamond Medium"/>
              <a:cs typeface="EB Garamond Medium"/>
              <a:sym typeface="EB Garamond Medium"/>
            </a:endParaRPr>
          </a:p>
        </p:txBody>
      </p:sp>
      <p:sp>
        <p:nvSpPr>
          <p:cNvPr id="133" name="Google Shape;133;p18"/>
          <p:cNvSpPr/>
          <p:nvPr/>
        </p:nvSpPr>
        <p:spPr>
          <a:xfrm>
            <a:off x="4411375" y="3409075"/>
            <a:ext cx="654300" cy="393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urce Sans Pro"/>
              <a:ea typeface="Source Sans Pro"/>
              <a:cs typeface="Source Sans Pro"/>
              <a:sym typeface="Source Sans Pro"/>
            </a:endParaRPr>
          </a:p>
        </p:txBody>
      </p:sp>
      <p:sp>
        <p:nvSpPr>
          <p:cNvPr id="134" name="Google Shape;134;p18"/>
          <p:cNvSpPr txBox="1"/>
          <p:nvPr/>
        </p:nvSpPr>
        <p:spPr>
          <a:xfrm>
            <a:off x="5252275" y="1891025"/>
            <a:ext cx="29370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EB Garamond SemiBold"/>
                <a:ea typeface="EB Garamond SemiBold"/>
                <a:cs typeface="EB Garamond SemiBold"/>
                <a:sym typeface="EB Garamond SemiBold"/>
              </a:rPr>
              <a:t>Período (PERIOD) é a unidade mínima em minutos do tempo para agrupamento, é </a:t>
            </a:r>
            <a:r>
              <a:rPr lang="en" sz="1000">
                <a:solidFill>
                  <a:schemeClr val="accent3"/>
                </a:solidFill>
                <a:latin typeface="EB Garamond SemiBold"/>
                <a:ea typeface="EB Garamond SemiBold"/>
                <a:cs typeface="EB Garamond SemiBold"/>
                <a:sym typeface="EB Garamond SemiBold"/>
              </a:rPr>
              <a:t>inversamente</a:t>
            </a:r>
            <a:r>
              <a:rPr lang="en" sz="1000">
                <a:solidFill>
                  <a:schemeClr val="accent3"/>
                </a:solidFill>
                <a:latin typeface="EB Garamond SemiBold"/>
                <a:ea typeface="EB Garamond SemiBold"/>
                <a:cs typeface="EB Garamond SemiBold"/>
                <a:sym typeface="EB Garamond SemiBold"/>
              </a:rPr>
              <a:t> proporcional ao tempo de processamento do LSTM.</a:t>
            </a:r>
            <a:endParaRPr sz="1000">
              <a:solidFill>
                <a:schemeClr val="accent3"/>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ANÁLISE DOS DADOS</a:t>
            </a:r>
            <a:endParaRPr sz="3000">
              <a:solidFill>
                <a:schemeClr val="accent2"/>
              </a:solidFill>
              <a:latin typeface="EB Garamond ExtraBold"/>
              <a:ea typeface="EB Garamond ExtraBold"/>
              <a:cs typeface="EB Garamond ExtraBold"/>
              <a:sym typeface="EB Garamond ExtraBold"/>
            </a:endParaRPr>
          </a:p>
        </p:txBody>
      </p:sp>
      <p:sp>
        <p:nvSpPr>
          <p:cNvPr id="140" name="Google Shape;140;p1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19"/>
          <p:cNvPicPr preferRelativeResize="0"/>
          <p:nvPr/>
        </p:nvPicPr>
        <p:blipFill>
          <a:blip r:embed="rId3">
            <a:alphaModFix/>
          </a:blip>
          <a:stretch>
            <a:fillRect/>
          </a:stretch>
        </p:blipFill>
        <p:spPr>
          <a:xfrm>
            <a:off x="4898725" y="1674000"/>
            <a:ext cx="3587225" cy="2528800"/>
          </a:xfrm>
          <a:prstGeom prst="rect">
            <a:avLst/>
          </a:prstGeom>
          <a:noFill/>
          <a:ln>
            <a:noFill/>
          </a:ln>
        </p:spPr>
      </p:pic>
      <p:sp>
        <p:nvSpPr>
          <p:cNvPr id="142" name="Google Shape;142;p19"/>
          <p:cNvSpPr txBox="1"/>
          <p:nvPr/>
        </p:nvSpPr>
        <p:spPr>
          <a:xfrm>
            <a:off x="557550" y="1145125"/>
            <a:ext cx="41178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Os dados podem ser analisados de várias formas, o mais intuitivo é observar o comportamento </a:t>
            </a:r>
            <a:r>
              <a:rPr b="1" lang="en">
                <a:solidFill>
                  <a:schemeClr val="dk1"/>
                </a:solidFill>
                <a:latin typeface="EB Garamond"/>
                <a:ea typeface="EB Garamond"/>
                <a:cs typeface="EB Garamond"/>
                <a:sym typeface="EB Garamond"/>
              </a:rPr>
              <a:t>diário, semanal e mensal</a:t>
            </a:r>
            <a:r>
              <a:rPr lang="en">
                <a:solidFill>
                  <a:schemeClr val="dk1"/>
                </a:solidFill>
                <a:latin typeface="EB Garamond Medium"/>
                <a:ea typeface="EB Garamond Medium"/>
                <a:cs typeface="EB Garamond Medium"/>
                <a:sym typeface="EB Garamond Medium"/>
              </a:rPr>
              <a:t>, uma vez que os dados são temporais.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Os dados visualizados separadamente por </a:t>
            </a:r>
            <a:r>
              <a:rPr b="1" lang="en">
                <a:solidFill>
                  <a:schemeClr val="dk1"/>
                </a:solidFill>
                <a:latin typeface="EB Garamond"/>
                <a:ea typeface="EB Garamond"/>
                <a:cs typeface="EB Garamond"/>
                <a:sym typeface="EB Garamond"/>
              </a:rPr>
              <a:t>zonas vão adotar comportamentos diferentes</a:t>
            </a:r>
            <a:r>
              <a:rPr lang="en">
                <a:solidFill>
                  <a:schemeClr val="dk1"/>
                </a:solidFill>
                <a:latin typeface="EB Garamond Medium"/>
                <a:ea typeface="EB Garamond Medium"/>
                <a:cs typeface="EB Garamond Medium"/>
                <a:sym typeface="EB Garamond Medium"/>
              </a:rPr>
              <a:t>, como por exemplo uma zona de muita movimentação em Manhattan comparada com uma zona mais calma de Queens ou mesmo uma zona afastada de Staten Island com poucas corridas de táxi.</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lang="en">
                <a:solidFill>
                  <a:schemeClr val="dk1"/>
                </a:solidFill>
                <a:latin typeface="EB Garamond Medium"/>
                <a:ea typeface="EB Garamond Medium"/>
                <a:cs typeface="EB Garamond Medium"/>
                <a:sym typeface="EB Garamond Medium"/>
              </a:rPr>
              <a:t>Os </a:t>
            </a:r>
            <a:r>
              <a:rPr b="1" lang="en">
                <a:solidFill>
                  <a:schemeClr val="dk1"/>
                </a:solidFill>
                <a:latin typeface="EB Garamond"/>
                <a:ea typeface="EB Garamond"/>
                <a:cs typeface="EB Garamond"/>
                <a:sym typeface="EB Garamond"/>
              </a:rPr>
              <a:t>picos ou comportamentos especiais</a:t>
            </a:r>
            <a:r>
              <a:rPr lang="en">
                <a:solidFill>
                  <a:schemeClr val="dk1"/>
                </a:solidFill>
                <a:latin typeface="EB Garamond Medium"/>
                <a:ea typeface="EB Garamond Medium"/>
                <a:cs typeface="EB Garamond Medium"/>
                <a:sym typeface="EB Garamond Medium"/>
              </a:rPr>
              <a:t> são importantes de se manter, pois podem ser características de </a:t>
            </a:r>
            <a:r>
              <a:rPr b="1" lang="en">
                <a:solidFill>
                  <a:schemeClr val="dk1"/>
                </a:solidFill>
                <a:latin typeface="EB Garamond"/>
                <a:ea typeface="EB Garamond"/>
                <a:cs typeface="EB Garamond"/>
                <a:sym typeface="EB Garamond"/>
              </a:rPr>
              <a:t>feriados, datas comemorativas ou até acidentes</a:t>
            </a:r>
            <a:r>
              <a:rPr lang="en">
                <a:solidFill>
                  <a:schemeClr val="dk1"/>
                </a:solidFill>
                <a:latin typeface="EB Garamond Medium"/>
                <a:ea typeface="EB Garamond Medium"/>
                <a:cs typeface="EB Garamond Medium"/>
                <a:sym typeface="EB Garamond Medium"/>
              </a:rPr>
              <a:t>.</a:t>
            </a:r>
            <a:endParaRPr>
              <a:solidFill>
                <a:schemeClr val="dk1"/>
              </a:solidFill>
              <a:latin typeface="EB Garamond Medium"/>
              <a:ea typeface="EB Garamond Medium"/>
              <a:cs typeface="EB Garamond Medium"/>
              <a:sym typeface="EB Garamond Medium"/>
            </a:endParaRPr>
          </a:p>
        </p:txBody>
      </p:sp>
      <p:sp>
        <p:nvSpPr>
          <p:cNvPr id="143" name="Google Shape;143;p19"/>
          <p:cNvSpPr txBox="1"/>
          <p:nvPr/>
        </p:nvSpPr>
        <p:spPr>
          <a:xfrm>
            <a:off x="5844275" y="1390600"/>
            <a:ext cx="2152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a:ea typeface="EB Garamond"/>
                <a:cs typeface="EB Garamond"/>
                <a:sym typeface="EB Garamond"/>
              </a:rPr>
              <a:t>Demanda Total do Ano</a:t>
            </a:r>
            <a:endParaRPr sz="1600">
              <a:solidFill>
                <a:schemeClr val="dk1"/>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5575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2"/>
                </a:solidFill>
                <a:latin typeface="EB Garamond ExtraBold"/>
                <a:ea typeface="EB Garamond ExtraBold"/>
                <a:cs typeface="EB Garamond ExtraBold"/>
                <a:sym typeface="EB Garamond ExtraBold"/>
              </a:rPr>
              <a:t>ANÁLISE DOS DADOS</a:t>
            </a:r>
            <a:endParaRPr sz="3000">
              <a:solidFill>
                <a:schemeClr val="accent2"/>
              </a:solidFill>
              <a:latin typeface="EB Garamond ExtraBold"/>
              <a:ea typeface="EB Garamond ExtraBold"/>
              <a:cs typeface="EB Garamond ExtraBold"/>
              <a:sym typeface="EB Garamond ExtraBold"/>
            </a:endParaRPr>
          </a:p>
        </p:txBody>
      </p:sp>
      <p:sp>
        <p:nvSpPr>
          <p:cNvPr id="149" name="Google Shape;149;p2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0"/>
          <p:cNvPicPr preferRelativeResize="0"/>
          <p:nvPr/>
        </p:nvPicPr>
        <p:blipFill>
          <a:blip r:embed="rId3">
            <a:alphaModFix/>
          </a:blip>
          <a:stretch>
            <a:fillRect/>
          </a:stretch>
        </p:blipFill>
        <p:spPr>
          <a:xfrm>
            <a:off x="557550" y="1624650"/>
            <a:ext cx="3982550" cy="2886850"/>
          </a:xfrm>
          <a:prstGeom prst="rect">
            <a:avLst/>
          </a:prstGeom>
          <a:noFill/>
          <a:ln>
            <a:noFill/>
          </a:ln>
        </p:spPr>
      </p:pic>
      <p:pic>
        <p:nvPicPr>
          <p:cNvPr id="151" name="Google Shape;151;p20"/>
          <p:cNvPicPr preferRelativeResize="0"/>
          <p:nvPr/>
        </p:nvPicPr>
        <p:blipFill>
          <a:blip r:embed="rId4">
            <a:alphaModFix/>
          </a:blip>
          <a:stretch>
            <a:fillRect/>
          </a:stretch>
        </p:blipFill>
        <p:spPr>
          <a:xfrm>
            <a:off x="4707600" y="1592550"/>
            <a:ext cx="3775551" cy="2809561"/>
          </a:xfrm>
          <a:prstGeom prst="rect">
            <a:avLst/>
          </a:prstGeom>
          <a:noFill/>
          <a:ln>
            <a:noFill/>
          </a:ln>
        </p:spPr>
      </p:pic>
      <p:sp>
        <p:nvSpPr>
          <p:cNvPr id="152" name="Google Shape;152;p20"/>
          <p:cNvSpPr txBox="1"/>
          <p:nvPr/>
        </p:nvSpPr>
        <p:spPr>
          <a:xfrm>
            <a:off x="1065650" y="28424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DOM</a:t>
            </a:r>
            <a:endParaRPr sz="1000">
              <a:solidFill>
                <a:schemeClr val="dk1"/>
              </a:solidFill>
              <a:latin typeface="EB Garamond"/>
              <a:ea typeface="EB Garamond"/>
              <a:cs typeface="EB Garamond"/>
              <a:sym typeface="EB Garamond"/>
            </a:endParaRPr>
          </a:p>
        </p:txBody>
      </p:sp>
      <p:sp>
        <p:nvSpPr>
          <p:cNvPr id="153" name="Google Shape;153;p20"/>
          <p:cNvSpPr txBox="1"/>
          <p:nvPr/>
        </p:nvSpPr>
        <p:spPr>
          <a:xfrm>
            <a:off x="1599050" y="2156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SEG</a:t>
            </a:r>
            <a:endParaRPr sz="1000">
              <a:solidFill>
                <a:schemeClr val="dk1"/>
              </a:solidFill>
              <a:latin typeface="EB Garamond"/>
              <a:ea typeface="EB Garamond"/>
              <a:cs typeface="EB Garamond"/>
              <a:sym typeface="EB Garamond"/>
            </a:endParaRPr>
          </a:p>
        </p:txBody>
      </p:sp>
      <p:sp>
        <p:nvSpPr>
          <p:cNvPr id="154" name="Google Shape;154;p20"/>
          <p:cNvSpPr txBox="1"/>
          <p:nvPr/>
        </p:nvSpPr>
        <p:spPr>
          <a:xfrm>
            <a:off x="1827650" y="18518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TER</a:t>
            </a:r>
            <a:endParaRPr sz="1000">
              <a:solidFill>
                <a:schemeClr val="dk1"/>
              </a:solidFill>
              <a:latin typeface="EB Garamond"/>
              <a:ea typeface="EB Garamond"/>
              <a:cs typeface="EB Garamond"/>
              <a:sym typeface="EB Garamond"/>
            </a:endParaRPr>
          </a:p>
        </p:txBody>
      </p:sp>
      <p:sp>
        <p:nvSpPr>
          <p:cNvPr id="155" name="Google Shape;155;p20"/>
          <p:cNvSpPr txBox="1"/>
          <p:nvPr/>
        </p:nvSpPr>
        <p:spPr>
          <a:xfrm>
            <a:off x="2437250" y="20042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QUA</a:t>
            </a:r>
            <a:endParaRPr sz="1000">
              <a:solidFill>
                <a:schemeClr val="dk1"/>
              </a:solidFill>
              <a:latin typeface="EB Garamond"/>
              <a:ea typeface="EB Garamond"/>
              <a:cs typeface="EB Garamond"/>
              <a:sym typeface="EB Garamond"/>
            </a:endParaRPr>
          </a:p>
        </p:txBody>
      </p:sp>
      <p:sp>
        <p:nvSpPr>
          <p:cNvPr id="156" name="Google Shape;156;p20"/>
          <p:cNvSpPr txBox="1"/>
          <p:nvPr/>
        </p:nvSpPr>
        <p:spPr>
          <a:xfrm>
            <a:off x="2970650" y="20042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QUI</a:t>
            </a:r>
            <a:endParaRPr sz="1000">
              <a:solidFill>
                <a:schemeClr val="dk1"/>
              </a:solidFill>
              <a:latin typeface="EB Garamond"/>
              <a:ea typeface="EB Garamond"/>
              <a:cs typeface="EB Garamond"/>
              <a:sym typeface="EB Garamond"/>
            </a:endParaRPr>
          </a:p>
        </p:txBody>
      </p:sp>
      <p:sp>
        <p:nvSpPr>
          <p:cNvPr id="157" name="Google Shape;157;p20"/>
          <p:cNvSpPr txBox="1"/>
          <p:nvPr/>
        </p:nvSpPr>
        <p:spPr>
          <a:xfrm>
            <a:off x="3427850" y="2156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SEX</a:t>
            </a:r>
            <a:endParaRPr sz="1000">
              <a:solidFill>
                <a:schemeClr val="dk1"/>
              </a:solidFill>
              <a:latin typeface="EB Garamond"/>
              <a:ea typeface="EB Garamond"/>
              <a:cs typeface="EB Garamond"/>
              <a:sym typeface="EB Garamond"/>
            </a:endParaRPr>
          </a:p>
        </p:txBody>
      </p:sp>
      <p:sp>
        <p:nvSpPr>
          <p:cNvPr id="158" name="Google Shape;158;p20"/>
          <p:cNvSpPr txBox="1"/>
          <p:nvPr/>
        </p:nvSpPr>
        <p:spPr>
          <a:xfrm>
            <a:off x="3732650" y="1775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SAB</a:t>
            </a:r>
            <a:endParaRPr sz="1000">
              <a:solidFill>
                <a:schemeClr val="dk1"/>
              </a:solidFill>
              <a:latin typeface="EB Garamond"/>
              <a:ea typeface="EB Garamond"/>
              <a:cs typeface="EB Garamond"/>
              <a:sym typeface="EB Garamond"/>
            </a:endParaRPr>
          </a:p>
        </p:txBody>
      </p:sp>
      <p:sp>
        <p:nvSpPr>
          <p:cNvPr id="159" name="Google Shape;159;p20"/>
          <p:cNvSpPr txBox="1"/>
          <p:nvPr/>
        </p:nvSpPr>
        <p:spPr>
          <a:xfrm>
            <a:off x="5126050" y="37455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00:00</a:t>
            </a:r>
            <a:endParaRPr sz="1000">
              <a:solidFill>
                <a:schemeClr val="dk1"/>
              </a:solidFill>
              <a:latin typeface="EB Garamond Medium"/>
              <a:ea typeface="EB Garamond Medium"/>
              <a:cs typeface="EB Garamond Medium"/>
              <a:sym typeface="EB Garamond Medium"/>
            </a:endParaRPr>
          </a:p>
        </p:txBody>
      </p:sp>
      <p:sp>
        <p:nvSpPr>
          <p:cNvPr id="160" name="Google Shape;160;p20"/>
          <p:cNvSpPr txBox="1"/>
          <p:nvPr/>
        </p:nvSpPr>
        <p:spPr>
          <a:xfrm>
            <a:off x="5811850" y="26025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a:t>
            </a:r>
            <a:r>
              <a:rPr lang="en" sz="1000">
                <a:solidFill>
                  <a:schemeClr val="dk1"/>
                </a:solidFill>
                <a:latin typeface="EB Garamond Medium"/>
                <a:ea typeface="EB Garamond Medium"/>
                <a:cs typeface="EB Garamond Medium"/>
                <a:sym typeface="EB Garamond Medium"/>
              </a:rPr>
              <a:t>08:00</a:t>
            </a:r>
            <a:endParaRPr sz="1000">
              <a:solidFill>
                <a:schemeClr val="dk1"/>
              </a:solidFill>
              <a:latin typeface="EB Garamond Medium"/>
              <a:ea typeface="EB Garamond Medium"/>
              <a:cs typeface="EB Garamond Medium"/>
              <a:sym typeface="EB Garamond Medium"/>
            </a:endParaRPr>
          </a:p>
        </p:txBody>
      </p:sp>
      <p:sp>
        <p:nvSpPr>
          <p:cNvPr id="161" name="Google Shape;161;p20"/>
          <p:cNvSpPr txBox="1"/>
          <p:nvPr/>
        </p:nvSpPr>
        <p:spPr>
          <a:xfrm>
            <a:off x="7091700" y="1775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18</a:t>
            </a:r>
            <a:r>
              <a:rPr lang="en" sz="1000">
                <a:solidFill>
                  <a:schemeClr val="dk1"/>
                </a:solidFill>
                <a:latin typeface="EB Garamond Medium"/>
                <a:ea typeface="EB Garamond Medium"/>
                <a:cs typeface="EB Garamond Medium"/>
                <a:sym typeface="EB Garamond Medium"/>
              </a:rPr>
              <a:t>:00</a:t>
            </a:r>
            <a:endParaRPr sz="1000">
              <a:solidFill>
                <a:schemeClr val="dk1"/>
              </a:solidFill>
              <a:latin typeface="EB Garamond Medium"/>
              <a:ea typeface="EB Garamond Medium"/>
              <a:cs typeface="EB Garamond Medium"/>
              <a:sym typeface="EB Garamond Medium"/>
            </a:endParaRPr>
          </a:p>
        </p:txBody>
      </p:sp>
      <p:sp>
        <p:nvSpPr>
          <p:cNvPr id="162" name="Google Shape;162;p20"/>
          <p:cNvSpPr txBox="1"/>
          <p:nvPr/>
        </p:nvSpPr>
        <p:spPr>
          <a:xfrm>
            <a:off x="6220063" y="2156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  </a:t>
            </a:r>
            <a:r>
              <a:rPr lang="en" sz="1000">
                <a:solidFill>
                  <a:schemeClr val="dk1"/>
                </a:solidFill>
                <a:latin typeface="EB Garamond Medium"/>
                <a:ea typeface="EB Garamond Medium"/>
                <a:cs typeface="EB Garamond Medium"/>
                <a:sym typeface="EB Garamond Medium"/>
              </a:rPr>
              <a:t>12:00</a:t>
            </a:r>
            <a:endParaRPr sz="1000">
              <a:solidFill>
                <a:schemeClr val="dk1"/>
              </a:solidFill>
              <a:latin typeface="EB Garamond Medium"/>
              <a:ea typeface="EB Garamond Medium"/>
              <a:cs typeface="EB Garamond Medium"/>
              <a:sym typeface="EB Garamond Medium"/>
            </a:endParaRPr>
          </a:p>
        </p:txBody>
      </p:sp>
      <p:sp>
        <p:nvSpPr>
          <p:cNvPr id="163" name="Google Shape;163;p20"/>
          <p:cNvSpPr txBox="1"/>
          <p:nvPr/>
        </p:nvSpPr>
        <p:spPr>
          <a:xfrm>
            <a:off x="7771250" y="2918650"/>
            <a:ext cx="598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EB Garamond Medium"/>
                <a:ea typeface="EB Garamond Medium"/>
                <a:cs typeface="EB Garamond Medium"/>
                <a:sym typeface="EB Garamond Medium"/>
              </a:rPr>
              <a:t>22</a:t>
            </a:r>
            <a:r>
              <a:rPr lang="en" sz="1000">
                <a:solidFill>
                  <a:schemeClr val="dk1"/>
                </a:solidFill>
                <a:latin typeface="EB Garamond Medium"/>
                <a:ea typeface="EB Garamond Medium"/>
                <a:cs typeface="EB Garamond Medium"/>
                <a:sym typeface="EB Garamond Medium"/>
              </a:rPr>
              <a:t>:00</a:t>
            </a:r>
            <a:endParaRPr sz="1000">
              <a:solidFill>
                <a:schemeClr val="dk1"/>
              </a:solidFill>
              <a:latin typeface="EB Garamond Medium"/>
              <a:ea typeface="EB Garamond Medium"/>
              <a:cs typeface="EB Garamond Medium"/>
              <a:sym typeface="EB Garamond Medium"/>
            </a:endParaRPr>
          </a:p>
        </p:txBody>
      </p:sp>
      <p:sp>
        <p:nvSpPr>
          <p:cNvPr id="164" name="Google Shape;164;p20"/>
          <p:cNvSpPr txBox="1"/>
          <p:nvPr/>
        </p:nvSpPr>
        <p:spPr>
          <a:xfrm>
            <a:off x="2939000" y="933388"/>
            <a:ext cx="4879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Medium"/>
                <a:ea typeface="EB Garamond Medium"/>
                <a:cs typeface="EB Garamond Medium"/>
                <a:sym typeface="EB Garamond Medium"/>
              </a:rPr>
              <a:t>Demanda em uma Zona de Manhattan</a:t>
            </a:r>
            <a:endParaRPr sz="1800">
              <a:solidFill>
                <a:schemeClr val="dk1"/>
              </a:solidFill>
              <a:latin typeface="EB Garamond Medium"/>
              <a:ea typeface="EB Garamond Medium"/>
              <a:cs typeface="EB Garamond Medium"/>
              <a:sym typeface="EB Garamond Medium"/>
            </a:endParaRPr>
          </a:p>
        </p:txBody>
      </p:sp>
      <p:sp>
        <p:nvSpPr>
          <p:cNvPr id="165" name="Google Shape;165;p20"/>
          <p:cNvSpPr txBox="1"/>
          <p:nvPr/>
        </p:nvSpPr>
        <p:spPr>
          <a:xfrm>
            <a:off x="2024600" y="1314400"/>
            <a:ext cx="10983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a:ea typeface="EB Garamond"/>
                <a:cs typeface="EB Garamond"/>
                <a:sym typeface="EB Garamond"/>
              </a:rPr>
              <a:t>Semana</a:t>
            </a:r>
            <a:endParaRPr sz="1600">
              <a:solidFill>
                <a:schemeClr val="dk1"/>
              </a:solidFill>
              <a:latin typeface="EB Garamond"/>
              <a:ea typeface="EB Garamond"/>
              <a:cs typeface="EB Garamond"/>
              <a:sym typeface="EB Garamond"/>
            </a:endParaRPr>
          </a:p>
        </p:txBody>
      </p:sp>
      <p:sp>
        <p:nvSpPr>
          <p:cNvPr id="166" name="Google Shape;166;p20"/>
          <p:cNvSpPr txBox="1"/>
          <p:nvPr/>
        </p:nvSpPr>
        <p:spPr>
          <a:xfrm>
            <a:off x="6377475" y="1314400"/>
            <a:ext cx="10983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B Garamond"/>
                <a:ea typeface="EB Garamond"/>
                <a:cs typeface="EB Garamond"/>
                <a:sym typeface="EB Garamond"/>
              </a:rPr>
              <a:t>Dia</a:t>
            </a:r>
            <a:endParaRPr sz="1600">
              <a:solidFill>
                <a:schemeClr val="dk1"/>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